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3"/>
  </p:notesMasterIdLst>
  <p:sldIdLst>
    <p:sldId id="311" r:id="rId2"/>
    <p:sldId id="296" r:id="rId3"/>
    <p:sldId id="257" r:id="rId4"/>
    <p:sldId id="272" r:id="rId5"/>
    <p:sldId id="258" r:id="rId6"/>
    <p:sldId id="259" r:id="rId7"/>
    <p:sldId id="262" r:id="rId8"/>
    <p:sldId id="285" r:id="rId9"/>
    <p:sldId id="312" r:id="rId10"/>
    <p:sldId id="315" r:id="rId11"/>
    <p:sldId id="316" r:id="rId12"/>
    <p:sldId id="291" r:id="rId13"/>
    <p:sldId id="314" r:id="rId14"/>
    <p:sldId id="274" r:id="rId15"/>
    <p:sldId id="293" r:id="rId16"/>
    <p:sldId id="294" r:id="rId17"/>
    <p:sldId id="298" r:id="rId18"/>
    <p:sldId id="295" r:id="rId19"/>
    <p:sldId id="302" r:id="rId20"/>
    <p:sldId id="308" r:id="rId21"/>
    <p:sldId id="31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inardi, Nicole" initials="NM"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0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686" autoAdjust="0"/>
    <p:restoredTop sz="60434" autoAdjust="0"/>
  </p:normalViewPr>
  <p:slideViewPr>
    <p:cSldViewPr>
      <p:cViewPr>
        <p:scale>
          <a:sx n="75" d="100"/>
          <a:sy n="75" d="100"/>
        </p:scale>
        <p:origin x="856" y="-48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760" y="7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7CD387-B918-4BC9-9AAD-8E490ACA5B46}" type="datetimeFigureOut">
              <a:rPr lang="en-US" smtClean="0"/>
              <a:t>10/10/18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C8E574-A4F1-4FDC-9A42-6A97F73B7397}" type="slidenum">
              <a:rPr lang="en-US" smtClean="0"/>
              <a:t>‹#›</a:t>
            </a:fld>
            <a:endParaRPr lang="en-US" dirty="0"/>
          </a:p>
        </p:txBody>
      </p:sp>
    </p:spTree>
    <p:extLst>
      <p:ext uri="{BB962C8B-B14F-4D97-AF65-F5344CB8AC3E}">
        <p14:creationId xmlns:p14="http://schemas.microsoft.com/office/powerpoint/2010/main" val="3654240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In early 2007, the </a:t>
            </a:r>
            <a:r>
              <a:rPr lang="en-US" i="1" noProof="0" dirty="0" smtClean="0"/>
              <a:t>Washington Post</a:t>
            </a:r>
            <a:r>
              <a:rPr lang="en-US" noProof="0" dirty="0" smtClean="0"/>
              <a:t> carried out an experiment in perception by placing world-famous violinist Joshua Bell, disguised as a street musician, in a Washington Metro station. Wearing a baseball cap, t-shirt, and jeans, Bell performed a 43-minute set of six classical pieces for unsuspecting commuters. Of the 1,097 who passed by, only 7 stopped for just over a minute to listen to his virtuoso performance before continuing their journey. By the end of his performance, the virtuoso Bell had made a grand total of $30 and a few cents – hardly enough to buy a ticket to one of his own sell-out concerts. So what does this experiment tell us about perception? Was it because Bell was dressed as a street musician that the commuters did</a:t>
            </a:r>
            <a:r>
              <a:rPr lang="en-US" baseline="0" noProof="0" dirty="0" smtClean="0"/>
              <a:t> no</a:t>
            </a:r>
            <a:r>
              <a:rPr lang="en-US" noProof="0" dirty="0" smtClean="0"/>
              <a:t>t stop to listen? Or was it because of the setting – after all, how likely is it that a world-famous musician decides to perform for free in a Metro station? Whatever the reason, we can conclude that most people perceived Bell to be someone other than who he was, which affected their ability to recognize him or the difficult music he was playing. </a:t>
            </a:r>
          </a:p>
          <a:p>
            <a:endParaRPr lang="en-US" noProof="0" dirty="0"/>
          </a:p>
        </p:txBody>
      </p:sp>
      <p:sp>
        <p:nvSpPr>
          <p:cNvPr id="4" name="Slide Number Placeholder 3"/>
          <p:cNvSpPr>
            <a:spLocks noGrp="1"/>
          </p:cNvSpPr>
          <p:nvPr>
            <p:ph type="sldNum" sz="quarter" idx="10"/>
          </p:nvPr>
        </p:nvSpPr>
        <p:spPr/>
        <p:txBody>
          <a:bodyPr/>
          <a:lstStyle/>
          <a:p>
            <a:fld id="{CDC8E574-A4F1-4FDC-9A42-6A97F73B7397}" type="slidenum">
              <a:rPr lang="en-US" smtClean="0"/>
              <a:t>3</a:t>
            </a:fld>
            <a:endParaRPr lang="en-US" dirty="0"/>
          </a:p>
        </p:txBody>
      </p:sp>
    </p:spTree>
    <p:extLst>
      <p:ext uri="{BB962C8B-B14F-4D97-AF65-F5344CB8AC3E}">
        <p14:creationId xmlns:p14="http://schemas.microsoft.com/office/powerpoint/2010/main" val="860765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We define </a:t>
            </a:r>
            <a:r>
              <a:rPr lang="en-US" b="1" noProof="0" dirty="0" smtClean="0"/>
              <a:t>perception</a:t>
            </a:r>
            <a:r>
              <a:rPr lang="en-US" noProof="0" dirty="0" smtClean="0"/>
              <a:t> as the process by which we receive and interpret information from our environment</a:t>
            </a:r>
            <a:endParaRPr lang="en-US" noProof="0" dirty="0"/>
          </a:p>
        </p:txBody>
      </p:sp>
      <p:sp>
        <p:nvSpPr>
          <p:cNvPr id="4" name="Slide Number Placeholder 3"/>
          <p:cNvSpPr>
            <a:spLocks noGrp="1"/>
          </p:cNvSpPr>
          <p:nvPr>
            <p:ph type="sldNum" sz="quarter" idx="10"/>
          </p:nvPr>
        </p:nvSpPr>
        <p:spPr/>
        <p:txBody>
          <a:bodyPr/>
          <a:lstStyle/>
          <a:p>
            <a:fld id="{CDC8E574-A4F1-4FDC-9A42-6A97F73B7397}" type="slidenum">
              <a:rPr lang="en-US" smtClean="0"/>
              <a:t>4</a:t>
            </a:fld>
            <a:endParaRPr lang="en-US" dirty="0"/>
          </a:p>
        </p:txBody>
      </p:sp>
    </p:spTree>
    <p:extLst>
      <p:ext uri="{BB962C8B-B14F-4D97-AF65-F5344CB8AC3E}">
        <p14:creationId xmlns:p14="http://schemas.microsoft.com/office/powerpoint/2010/main" val="1273234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smtClean="0"/>
              <a:t>A number of factors influence and perhaps distort perception, including the perceiver, the environment, and the focal object. These will be discussed in depth in the following slides. </a:t>
            </a:r>
            <a:endParaRPr lang="en-US" noProof="0" dirty="0"/>
          </a:p>
        </p:txBody>
      </p:sp>
      <p:sp>
        <p:nvSpPr>
          <p:cNvPr id="4" name="Slide Number Placeholder 3"/>
          <p:cNvSpPr>
            <a:spLocks noGrp="1"/>
          </p:cNvSpPr>
          <p:nvPr>
            <p:ph type="sldNum" sz="quarter" idx="10"/>
          </p:nvPr>
        </p:nvSpPr>
        <p:spPr/>
        <p:txBody>
          <a:bodyPr/>
          <a:lstStyle/>
          <a:p>
            <a:fld id="{CDC8E574-A4F1-4FDC-9A42-6A97F73B7397}" type="slidenum">
              <a:rPr lang="en-US" smtClean="0"/>
              <a:t>5</a:t>
            </a:fld>
            <a:endParaRPr lang="en-US" dirty="0"/>
          </a:p>
        </p:txBody>
      </p:sp>
    </p:spTree>
    <p:extLst>
      <p:ext uri="{BB962C8B-B14F-4D97-AF65-F5344CB8AC3E}">
        <p14:creationId xmlns:p14="http://schemas.microsoft.com/office/powerpoint/2010/main" val="2694530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Perceptions</a:t>
            </a:r>
            <a:r>
              <a:rPr lang="en-US" noProof="0" dirty="0" smtClean="0"/>
              <a:t> are shaped by past experiences, culture, attitude, values, upbringing, and more. This means the nature of the perceiver has a strong influence on the perceptual process. For example, say you were raised in an environment where working hard and being on time were considered very important. You might have a negative attitude towards a co-worker who comes to work late or takes long work breaks. Once you have formed this perception, it might be difficult for you to change your mind about your co-worker even if she or he performs well.</a:t>
            </a:r>
            <a:endParaRPr lang="en-US" noProof="0" dirty="0"/>
          </a:p>
        </p:txBody>
      </p:sp>
      <p:sp>
        <p:nvSpPr>
          <p:cNvPr id="4" name="Slide Number Placeholder 3"/>
          <p:cNvSpPr>
            <a:spLocks noGrp="1"/>
          </p:cNvSpPr>
          <p:nvPr>
            <p:ph type="sldNum" sz="quarter" idx="10"/>
          </p:nvPr>
        </p:nvSpPr>
        <p:spPr/>
        <p:txBody>
          <a:bodyPr/>
          <a:lstStyle/>
          <a:p>
            <a:fld id="{CDC8E574-A4F1-4FDC-9A42-6A97F73B7397}" type="slidenum">
              <a:rPr lang="en-US" smtClean="0"/>
              <a:t>6</a:t>
            </a:fld>
            <a:endParaRPr lang="en-US" dirty="0"/>
          </a:p>
        </p:txBody>
      </p:sp>
    </p:spTree>
    <p:extLst>
      <p:ext uri="{BB962C8B-B14F-4D97-AF65-F5344CB8AC3E}">
        <p14:creationId xmlns:p14="http://schemas.microsoft.com/office/powerpoint/2010/main" val="225735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In 1936, psychologist, Kurt Lewin observed that people act not upon the basis of reality, but upon their </a:t>
            </a:r>
            <a:r>
              <a:rPr lang="en-US" i="1" noProof="0" dirty="0" smtClean="0"/>
              <a:t>perceptions</a:t>
            </a:r>
            <a:r>
              <a:rPr lang="en-US" noProof="0" dirty="0" smtClean="0"/>
              <a:t> of reality. In other words, we tend to interpret events differently from what actually happens in our environment. Therefore, understanding perception is a critical part of understanding behavior. In the workplace, the way we are perceived and the way in which we perceive others are crucial for career progress, and for building our relationships. For example, a salesperson’s success or failure depends on how he is perceived by prospective customers. He could have all the knowledge in the world about a product, but if he is perceived as over-eager or too talkative, he is unlikely to make the sale. This is why many people in a sales role use self-critiquing techniques such as videoing themselves or seeking feedback from others in order to perceive themselves as others do. Salespeople who actively listen, communicate sincerely, and show a genuine interest in the person to whom they are selling tend to excel and to have more successful customer relationships.</a:t>
            </a:r>
          </a:p>
        </p:txBody>
      </p:sp>
      <p:sp>
        <p:nvSpPr>
          <p:cNvPr id="4" name="Slide Number Placeholder 3"/>
          <p:cNvSpPr>
            <a:spLocks noGrp="1"/>
          </p:cNvSpPr>
          <p:nvPr>
            <p:ph type="sldNum" sz="quarter" idx="10"/>
          </p:nvPr>
        </p:nvSpPr>
        <p:spPr/>
        <p:txBody>
          <a:bodyPr/>
          <a:lstStyle/>
          <a:p>
            <a:fld id="{CDC8E574-A4F1-4FDC-9A42-6A97F73B7397}" type="slidenum">
              <a:rPr lang="en-US" smtClean="0"/>
              <a:t>7</a:t>
            </a:fld>
            <a:endParaRPr lang="en-US" dirty="0"/>
          </a:p>
        </p:txBody>
      </p:sp>
    </p:spTree>
    <p:extLst>
      <p:ext uri="{BB962C8B-B14F-4D97-AF65-F5344CB8AC3E}">
        <p14:creationId xmlns:p14="http://schemas.microsoft.com/office/powerpoint/2010/main" val="3196625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p:cNvSpPr>
          <p:nvPr>
            <p:ph type="sldNum" sz="quarter" idx="5"/>
          </p:nvPr>
        </p:nvSpPr>
        <p:spPr>
          <a:noFill/>
        </p:spPr>
        <p:txBody>
          <a:bodyPr/>
          <a:lstStyle/>
          <a:p>
            <a:fld id="{F5BC7558-1639-4020-9BD5-5D4478C19DD7}" type="slidenum">
              <a:rPr lang="en-US" smtClean="0">
                <a:latin typeface="Tahoma" pitchFamily="34" charset="0"/>
                <a:ea typeface="ヒラギノ角ゴ Pro W3"/>
                <a:cs typeface="ヒラギノ角ゴ Pro W3"/>
              </a:rPr>
              <a:pPr/>
              <a:t>8</a:t>
            </a:fld>
            <a:endParaRPr lang="en-US" smtClean="0">
              <a:latin typeface="Tahoma" pitchFamily="34" charset="0"/>
              <a:ea typeface="ヒラギノ角ゴ Pro W3"/>
              <a:cs typeface="ヒラギノ角ゴ Pro W3"/>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p:cNvSpPr>
          <p:nvPr>
            <p:ph type="body" idx="1"/>
          </p:nvPr>
        </p:nvSpPr>
        <p:spPr>
          <a:noFill/>
          <a:ln w="9525"/>
        </p:spPr>
        <p:txBody>
          <a:bodyPr/>
          <a:lstStyle/>
          <a:p>
            <a:pPr eaLnBrk="1" hangingPunct="1"/>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1175705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p:cNvSpPr>
          <p:nvPr>
            <p:ph type="sldNum" sz="quarter" idx="5"/>
          </p:nvPr>
        </p:nvSpPr>
        <p:spPr>
          <a:noFill/>
        </p:spPr>
        <p:txBody>
          <a:bodyPr/>
          <a:lstStyle/>
          <a:p>
            <a:fld id="{AF205B3E-9186-48E7-ACB7-59827B0DE64B}" type="slidenum">
              <a:rPr lang="en-US" smtClean="0">
                <a:latin typeface="Tahoma" pitchFamily="34" charset="0"/>
                <a:ea typeface="ヒラギノ角ゴ Pro W3"/>
                <a:cs typeface="ヒラギノ角ゴ Pro W3"/>
              </a:rPr>
              <a:pPr/>
              <a:t>9</a:t>
            </a:fld>
            <a:endParaRPr lang="en-US" smtClean="0">
              <a:latin typeface="Tahoma" pitchFamily="34" charset="0"/>
              <a:ea typeface="ヒラギノ角ゴ Pro W3"/>
              <a:cs typeface="ヒラギノ角ゴ Pro W3"/>
            </a:endParaRPr>
          </a:p>
        </p:txBody>
      </p:sp>
      <p:sp>
        <p:nvSpPr>
          <p:cNvPr id="61442" name="Rectangle 2"/>
          <p:cNvSpPr>
            <a:spLocks noGrp="1" noRot="1" noChangeAspect="1" noChangeArrowheads="1"/>
          </p:cNvSpPr>
          <p:nvPr>
            <p:ph type="sldImg"/>
          </p:nvPr>
        </p:nvSpPr>
        <p:spPr>
          <a:solidFill>
            <a:srgbClr val="FFFFFF"/>
          </a:solidFill>
          <a:ln/>
        </p:spPr>
      </p:sp>
      <p:sp>
        <p:nvSpPr>
          <p:cNvPr id="6144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947334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smtClean="0"/>
              <a:t>Our decision making is often influenced by different types of bias. Recognizing and minimizing these biases is crucial for making accurate decisions. </a:t>
            </a:r>
          </a:p>
          <a:p>
            <a:r>
              <a:rPr lang="en-US" b="1" noProof="0" dirty="0" smtClean="0"/>
              <a:t>Common-information bias</a:t>
            </a:r>
            <a:r>
              <a:rPr lang="en-US" noProof="0" dirty="0" smtClean="0"/>
              <a:t> is the inclination to overemphasize information held by the majority of group members while failing to consider other perspectives held by the minority. For example, in a voting situation, people often go along with the common or majority view rather than take the time to learn about and discuss other views. </a:t>
            </a:r>
            <a:r>
              <a:rPr lang="en-US" b="1" noProof="0" dirty="0" smtClean="0"/>
              <a:t>Confirmation</a:t>
            </a:r>
            <a:r>
              <a:rPr lang="en-US" noProof="0" dirty="0" smtClean="0"/>
              <a:t> bias is the tendency to seek out information that fuels or confirms our pre-existing views and to discount information that conflicts with them. For example, say you want to move to a country in Europe for a couple of years. During your research, you only look at the aspects that support your own beliefs about that country (historic, scenic, cultural, etc.) and overlook information that presents alternate viewpoints (unpredictable weather conditions, cultural differences, cost of living, etc.). </a:t>
            </a:r>
            <a:r>
              <a:rPr lang="en-US" b="1" noProof="0" dirty="0" smtClean="0"/>
              <a:t>Ease of recall bias </a:t>
            </a:r>
            <a:r>
              <a:rPr lang="en-US" noProof="0" dirty="0" smtClean="0"/>
              <a:t>is the propensity to over-rely on information recollected from memory when making a decision. For example, an investor might provide inaccurate information about a stock by plucking figures from his memory instead of taking the time to locate the exact information.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1" noProof="0" dirty="0" smtClean="0"/>
              <a:t>Sunk cost bias </a:t>
            </a:r>
            <a:r>
              <a:rPr lang="en-US" noProof="0" dirty="0" smtClean="0"/>
              <a:t>is the decision to continue an unwise investment based on past investments of time, effort, and/or money. For example, you might be reluctant to sell your car for a reasonable price because you spent so much to fix it (your sunk cost) and you think it is worth more than it is. </a:t>
            </a:r>
            <a:r>
              <a:rPr lang="en-US" b="1" noProof="0" dirty="0" smtClean="0"/>
              <a:t>Framing error</a:t>
            </a:r>
            <a:r>
              <a:rPr lang="en-US" noProof="0" dirty="0" smtClean="0"/>
              <a:t> is the tendency to highlight certain aspects of a situation, either positive or negative, to solve a problem while ignoring other aspects. For example, suppose the company president tells her executive team that the company, which employs 2,000 workers, has an annual turnover of 2%. A positive frame views this percentage as low, requiring very little action, whereas a negative frame perceives the loss of 40 employees a year as unacceptable and is likely to spark discussions about how to resolve this perceived problem.</a:t>
            </a:r>
          </a:p>
          <a:p>
            <a:endParaRPr lang="en-US" noProof="0" dirty="0"/>
          </a:p>
        </p:txBody>
      </p:sp>
      <p:sp>
        <p:nvSpPr>
          <p:cNvPr id="4" name="Slide Number Placeholder 3"/>
          <p:cNvSpPr>
            <a:spLocks noGrp="1"/>
          </p:cNvSpPr>
          <p:nvPr>
            <p:ph type="sldNum" sz="quarter" idx="10"/>
          </p:nvPr>
        </p:nvSpPr>
        <p:spPr/>
        <p:txBody>
          <a:bodyPr/>
          <a:lstStyle/>
          <a:p>
            <a:fld id="{2CE55565-0A41-4533-914E-49D0239E583C}" type="slidenum">
              <a:rPr lang="en-US" smtClean="0"/>
              <a:t>10</a:t>
            </a:fld>
            <a:endParaRPr lang="en-US" dirty="0"/>
          </a:p>
        </p:txBody>
      </p:sp>
    </p:spTree>
    <p:extLst>
      <p:ext uri="{BB962C8B-B14F-4D97-AF65-F5344CB8AC3E}">
        <p14:creationId xmlns:p14="http://schemas.microsoft.com/office/powerpoint/2010/main" val="1071905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p:cNvSpPr>
          <p:nvPr>
            <p:ph type="sldNum" sz="quarter" idx="5"/>
          </p:nvPr>
        </p:nvSpPr>
        <p:spPr>
          <a:noFill/>
        </p:spPr>
        <p:txBody>
          <a:bodyPr/>
          <a:lstStyle/>
          <a:p>
            <a:fld id="{AF205B3E-9186-48E7-ACB7-59827B0DE64B}" type="slidenum">
              <a:rPr lang="en-US" smtClean="0">
                <a:latin typeface="Tahoma" pitchFamily="34" charset="0"/>
                <a:ea typeface="ヒラギノ角ゴ Pro W3"/>
                <a:cs typeface="ヒラギノ角ゴ Pro W3"/>
              </a:rPr>
              <a:pPr/>
              <a:t>12</a:t>
            </a:fld>
            <a:endParaRPr lang="en-US" smtClean="0">
              <a:latin typeface="Tahoma" pitchFamily="34" charset="0"/>
              <a:ea typeface="ヒラギノ角ゴ Pro W3"/>
              <a:cs typeface="ヒラギノ角ゴ Pro W3"/>
            </a:endParaRPr>
          </a:p>
        </p:txBody>
      </p:sp>
      <p:sp>
        <p:nvSpPr>
          <p:cNvPr id="61442" name="Rectangle 2"/>
          <p:cNvSpPr>
            <a:spLocks noGrp="1" noRot="1" noChangeAspect="1" noChangeArrowheads="1"/>
          </p:cNvSpPr>
          <p:nvPr>
            <p:ph type="sldImg"/>
          </p:nvPr>
        </p:nvSpPr>
        <p:spPr>
          <a:solidFill>
            <a:srgbClr val="FFFFFF"/>
          </a:solidFill>
          <a:ln/>
        </p:spPr>
      </p:sp>
      <p:sp>
        <p:nvSpPr>
          <p:cNvPr id="6144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1400078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When we see someone behave in a certain way, we tend to try and make sense of it or at least attach some meaning to it. </a:t>
            </a:r>
            <a:r>
              <a:rPr lang="en-US" b="1" noProof="0" dirty="0" smtClean="0"/>
              <a:t>Attribution theory</a:t>
            </a:r>
            <a:r>
              <a:rPr lang="en-US" noProof="0" dirty="0" smtClean="0"/>
              <a:t> holds that people look for two causes to explain the behavior of others: </a:t>
            </a:r>
            <a:r>
              <a:rPr lang="en-US" i="1" noProof="0" dirty="0" smtClean="0"/>
              <a:t>internal attributions,</a:t>
            </a:r>
            <a:r>
              <a:rPr lang="en-US" noProof="0" dirty="0" smtClean="0"/>
              <a:t> which are personal characteristics of others, and </a:t>
            </a:r>
            <a:r>
              <a:rPr lang="en-US" i="1" noProof="0" dirty="0" smtClean="0"/>
              <a:t>external attributions</a:t>
            </a:r>
            <a:r>
              <a:rPr lang="en-US" noProof="0" dirty="0" smtClean="0"/>
              <a:t>, which are situational factors.</a:t>
            </a:r>
          </a:p>
        </p:txBody>
      </p:sp>
      <p:sp>
        <p:nvSpPr>
          <p:cNvPr id="4" name="Slide Number Placeholder 3"/>
          <p:cNvSpPr>
            <a:spLocks noGrp="1"/>
          </p:cNvSpPr>
          <p:nvPr>
            <p:ph type="sldNum" sz="quarter" idx="10"/>
          </p:nvPr>
        </p:nvSpPr>
        <p:spPr/>
        <p:txBody>
          <a:bodyPr/>
          <a:lstStyle/>
          <a:p>
            <a:fld id="{CDC8E574-A4F1-4FDC-9A42-6A97F73B7397}" type="slidenum">
              <a:rPr lang="en-US" smtClean="0"/>
              <a:t>14</a:t>
            </a:fld>
            <a:endParaRPr lang="en-US" dirty="0"/>
          </a:p>
        </p:txBody>
      </p:sp>
    </p:spTree>
    <p:extLst>
      <p:ext uri="{BB962C8B-B14F-4D97-AF65-F5344CB8AC3E}">
        <p14:creationId xmlns:p14="http://schemas.microsoft.com/office/powerpoint/2010/main" val="498829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p:cNvSpPr>
          <p:nvPr>
            <p:ph type="sldNum" sz="quarter" idx="5"/>
          </p:nvPr>
        </p:nvSpPr>
        <p:spPr>
          <a:noFill/>
        </p:spPr>
        <p:txBody>
          <a:bodyPr/>
          <a:lstStyle/>
          <a:p>
            <a:fld id="{DB27D370-1556-4563-8C96-49A7911D75A3}" type="slidenum">
              <a:rPr lang="en-US" smtClean="0">
                <a:latin typeface="Tahoma" pitchFamily="34" charset="0"/>
                <a:ea typeface="ヒラギノ角ゴ Pro W3"/>
                <a:cs typeface="ヒラギノ角ゴ Pro W3"/>
              </a:rPr>
              <a:pPr/>
              <a:t>15</a:t>
            </a:fld>
            <a:endParaRPr lang="en-US" smtClean="0">
              <a:latin typeface="Tahoma" pitchFamily="34" charset="0"/>
              <a:ea typeface="ヒラギノ角ゴ Pro W3"/>
              <a:cs typeface="ヒラギノ角ゴ Pro W3"/>
            </a:endParaRPr>
          </a:p>
        </p:txBody>
      </p:sp>
      <p:sp>
        <p:nvSpPr>
          <p:cNvPr id="52226" name="Rectangle 2"/>
          <p:cNvSpPr>
            <a:spLocks noGrp="1" noRot="1" noChangeAspect="1" noChangeArrowheads="1"/>
          </p:cNvSpPr>
          <p:nvPr>
            <p:ph type="sldImg"/>
          </p:nvPr>
        </p:nvSpPr>
        <p:spPr>
          <a:solidFill>
            <a:srgbClr val="FFFFFF"/>
          </a:solidFill>
          <a:ln/>
        </p:spPr>
      </p:sp>
      <p:sp>
        <p:nvSpPr>
          <p:cNvPr id="522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456236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p:cNvSpPr>
          <p:nvPr>
            <p:ph type="sldNum" sz="quarter" idx="5"/>
          </p:nvPr>
        </p:nvSpPr>
        <p:spPr>
          <a:noFill/>
        </p:spPr>
        <p:txBody>
          <a:bodyPr/>
          <a:lstStyle/>
          <a:p>
            <a:fld id="{E9D19B79-5568-425C-B24F-306BF4020552}" type="slidenum">
              <a:rPr lang="en-US" smtClean="0">
                <a:latin typeface="Tahoma" pitchFamily="34" charset="0"/>
                <a:ea typeface="ヒラギノ角ゴ Pro W3"/>
                <a:cs typeface="ヒラギノ角ゴ Pro W3"/>
              </a:rPr>
              <a:pPr/>
              <a:t>16</a:t>
            </a:fld>
            <a:endParaRPr lang="en-US" smtClean="0">
              <a:latin typeface="Tahoma" pitchFamily="34" charset="0"/>
              <a:ea typeface="ヒラギノ角ゴ Pro W3"/>
              <a:cs typeface="ヒラギノ角ゴ Pro W3"/>
            </a:endParaRPr>
          </a:p>
        </p:txBody>
      </p:sp>
      <p:sp>
        <p:nvSpPr>
          <p:cNvPr id="54274" name="Rectangle 2"/>
          <p:cNvSpPr>
            <a:spLocks noGrp="1" noRot="1" noChangeAspect="1" noChangeArrowheads="1"/>
          </p:cNvSpPr>
          <p:nvPr>
            <p:ph type="sldImg"/>
          </p:nvPr>
        </p:nvSpPr>
        <p:spPr>
          <a:solidFill>
            <a:srgbClr val="FFFFFF"/>
          </a:solidFill>
          <a:ln/>
        </p:spPr>
      </p:sp>
      <p:sp>
        <p:nvSpPr>
          <p:cNvPr id="542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716242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p:cNvSpPr>
          <p:nvPr>
            <p:ph type="sldNum" sz="quarter" idx="5"/>
          </p:nvPr>
        </p:nvSpPr>
        <p:spPr>
          <a:noFill/>
        </p:spPr>
        <p:txBody>
          <a:bodyPr/>
          <a:lstStyle/>
          <a:p>
            <a:fld id="{C1B57FC4-E3BB-4EBC-AFA2-A7FBC1BC025B}" type="slidenum">
              <a:rPr lang="en-US" smtClean="0">
                <a:latin typeface="Tahoma" pitchFamily="34" charset="0"/>
                <a:ea typeface="ヒラギノ角ゴ Pro W3"/>
                <a:cs typeface="ヒラギノ角ゴ Pro W3"/>
              </a:rPr>
              <a:pPr/>
              <a:t>18</a:t>
            </a:fld>
            <a:endParaRPr lang="en-US" smtClean="0">
              <a:latin typeface="Tahoma" pitchFamily="34" charset="0"/>
              <a:ea typeface="ヒラギノ角ゴ Pro W3"/>
              <a:cs typeface="ヒラギノ角ゴ Pro W3"/>
            </a:endParaRPr>
          </a:p>
        </p:txBody>
      </p:sp>
      <p:sp>
        <p:nvSpPr>
          <p:cNvPr id="56322" name="Rectangle 2"/>
          <p:cNvSpPr>
            <a:spLocks noGrp="1" noRot="1" noChangeAspect="1" noChangeArrowheads="1"/>
          </p:cNvSpPr>
          <p:nvPr>
            <p:ph type="sldImg"/>
          </p:nvPr>
        </p:nvSpPr>
        <p:spPr>
          <a:solidFill>
            <a:srgbClr val="FFFFFF"/>
          </a:solidFill>
          <a:ln/>
        </p:spPr>
      </p:sp>
      <p:sp>
        <p:nvSpPr>
          <p:cNvPr id="563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2135865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Escalation of commitment is the increased commitment we may make to a decision despite receiving negative information about the consequences. For example, a manager may choose to invest in more and more training for an underperforming employee even though the evidence suggests the likelihood of the employee’s improving is negligible.</a:t>
            </a:r>
            <a:endParaRPr lang="en-US" noProof="0" dirty="0"/>
          </a:p>
        </p:txBody>
      </p:sp>
      <p:sp>
        <p:nvSpPr>
          <p:cNvPr id="4" name="Slide Number Placeholder 3"/>
          <p:cNvSpPr>
            <a:spLocks noGrp="1"/>
          </p:cNvSpPr>
          <p:nvPr>
            <p:ph type="sldNum" sz="quarter" idx="10"/>
          </p:nvPr>
        </p:nvSpPr>
        <p:spPr/>
        <p:txBody>
          <a:bodyPr/>
          <a:lstStyle/>
          <a:p>
            <a:fld id="{2CE55565-0A41-4533-914E-49D0239E583C}" type="slidenum">
              <a:rPr lang="en-US" smtClean="0"/>
              <a:t>19</a:t>
            </a:fld>
            <a:endParaRPr lang="en-US" dirty="0"/>
          </a:p>
        </p:txBody>
      </p:sp>
    </p:spTree>
    <p:extLst>
      <p:ext uri="{BB962C8B-B14F-4D97-AF65-F5344CB8AC3E}">
        <p14:creationId xmlns:p14="http://schemas.microsoft.com/office/powerpoint/2010/main" val="443785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p:cNvSpPr>
          <p:nvPr>
            <p:ph type="sldNum" sz="quarter" idx="5"/>
          </p:nvPr>
        </p:nvSpPr>
        <p:spPr>
          <a:noFill/>
        </p:spPr>
        <p:txBody>
          <a:bodyPr/>
          <a:lstStyle/>
          <a:p>
            <a:fld id="{88E1894B-16E9-42AD-96EF-86FA3663CBFC}" type="slidenum">
              <a:rPr lang="en-US" smtClean="0">
                <a:latin typeface="Tahoma" pitchFamily="34" charset="0"/>
                <a:ea typeface="ヒラギノ角ゴ Pro W3"/>
                <a:cs typeface="ヒラギノ角ゴ Pro W3"/>
              </a:rPr>
              <a:pPr/>
              <a:t>20</a:t>
            </a:fld>
            <a:endParaRPr lang="en-US" smtClean="0">
              <a:latin typeface="Tahoma" pitchFamily="34" charset="0"/>
              <a:ea typeface="ヒラギノ角ゴ Pro W3"/>
              <a:cs typeface="ヒラギノ角ゴ Pro W3"/>
            </a:endParaRPr>
          </a:p>
        </p:txBody>
      </p:sp>
      <p:sp>
        <p:nvSpPr>
          <p:cNvPr id="63490" name="Rectangle 2"/>
          <p:cNvSpPr>
            <a:spLocks noGrp="1" noRot="1" noChangeAspect="1" noChangeArrowheads="1"/>
          </p:cNvSpPr>
          <p:nvPr>
            <p:ph type="sldImg"/>
          </p:nvPr>
        </p:nvSpPr>
        <p:spPr>
          <a:solidFill>
            <a:srgbClr val="FFFFFF"/>
          </a:solidFill>
          <a:ln/>
        </p:spPr>
      </p:sp>
      <p:sp>
        <p:nvSpPr>
          <p:cNvPr id="6349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1687239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15400" cy="1447800"/>
          </a:xfrm>
          <a:prstGeom prst="rect">
            <a:avLst/>
          </a:prstGeom>
        </p:spPr>
        <p:txBody>
          <a:bodyPr/>
          <a:lstStyle>
            <a:lvl1pPr algn="ctr">
              <a:defRPr>
                <a:solidFill>
                  <a:schemeClr val="accent6">
                    <a:lumMod val="75000"/>
                  </a:schemeClr>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48400" y="228600"/>
            <a:ext cx="2667000" cy="838200"/>
          </a:xfrm>
        </p:spPr>
        <p:txBody>
          <a:bodyPr>
            <a:noAutofit/>
          </a:bodyPr>
          <a:lstStyle>
            <a:lvl1pPr marL="0" indent="0">
              <a:buNone/>
              <a:defRPr sz="2000">
                <a:solidFill>
                  <a:schemeClr val="accent6">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041292934"/>
      </p:ext>
    </p:extLst>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Tree>
    <p:extLst>
      <p:ext uri="{BB962C8B-B14F-4D97-AF65-F5344CB8AC3E}">
        <p14:creationId xmlns:p14="http://schemas.microsoft.com/office/powerpoint/2010/main" val="827183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with Section Header">
    <p:spTree>
      <p:nvGrpSpPr>
        <p:cNvPr id="1" name=""/>
        <p:cNvGrpSpPr/>
        <p:nvPr/>
      </p:nvGrpSpPr>
      <p:grpSpPr>
        <a:xfrm>
          <a:off x="0" y="0"/>
          <a:ext cx="0" cy="0"/>
          <a:chOff x="0" y="0"/>
          <a:chExt cx="0" cy="0"/>
        </a:xfrm>
      </p:grpSpPr>
      <p:sp>
        <p:nvSpPr>
          <p:cNvPr id="12"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
        <p:nvSpPr>
          <p:cNvPr id="7"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8"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Tree>
    <p:extLst>
      <p:ext uri="{BB962C8B-B14F-4D97-AF65-F5344CB8AC3E}">
        <p14:creationId xmlns:p14="http://schemas.microsoft.com/office/powerpoint/2010/main" val="2347207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3999" y="4406900"/>
            <a:ext cx="6970713" cy="1362075"/>
          </a:xfrm>
          <a:prstGeom prst="rect">
            <a:avLst/>
          </a:prstGeom>
        </p:spPr>
        <p:txBody>
          <a:bodyPr anchor="t"/>
          <a:lstStyle>
            <a:lvl1pPr algn="l">
              <a:defRPr sz="4000" b="1" cap="all">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523999" y="2906713"/>
            <a:ext cx="6970713"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9"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Tree>
    <p:extLst>
      <p:ext uri="{BB962C8B-B14F-4D97-AF65-F5344CB8AC3E}">
        <p14:creationId xmlns:p14="http://schemas.microsoft.com/office/powerpoint/2010/main" val="41814539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txBox="1">
            <a:spLocks/>
          </p:cNvSpPr>
          <p:nvPr/>
        </p:nvSpPr>
        <p:spPr>
          <a:xfrm>
            <a:off x="457200" y="1371600"/>
            <a:ext cx="8229600" cy="914400"/>
          </a:xfrm>
          <a:prstGeom prst="rect">
            <a:avLst/>
          </a:prstGeom>
        </p:spPr>
        <p:txBody>
          <a:bodyPr/>
          <a:lstStyle>
            <a:lvl1pPr algn="l"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
        <p:nvSpPr>
          <p:cNvPr id="14"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val="2269161507"/>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a:prstGeom prst="rect">
            <a:avLst/>
          </a:prstGeom>
        </p:spPr>
        <p:txBody>
          <a:bodyPr/>
          <a:lstStyle>
            <a:lvl1pPr algn="ctr">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46238"/>
            <a:ext cx="40386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86000"/>
            <a:ext cx="4038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4400" y="1646238"/>
            <a:ext cx="39624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286000"/>
            <a:ext cx="39624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4"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Tree>
    <p:extLst>
      <p:ext uri="{BB962C8B-B14F-4D97-AF65-F5344CB8AC3E}">
        <p14:creationId xmlns:p14="http://schemas.microsoft.com/office/powerpoint/2010/main" val="4070683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8"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Tree>
    <p:extLst>
      <p:ext uri="{BB962C8B-B14F-4D97-AF65-F5344CB8AC3E}">
        <p14:creationId xmlns:p14="http://schemas.microsoft.com/office/powerpoint/2010/main" val="25548626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out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28737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2514600" cy="6858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57600" y="1066800"/>
            <a:ext cx="5029199" cy="50593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1752600"/>
            <a:ext cx="2514600" cy="4373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Tree>
    <p:extLst>
      <p:ext uri="{BB962C8B-B14F-4D97-AF65-F5344CB8AC3E}">
        <p14:creationId xmlns:p14="http://schemas.microsoft.com/office/powerpoint/2010/main" val="42828691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0"/>
            <a:ext cx="8610600" cy="4572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04800" y="990600"/>
            <a:ext cx="8610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4800" y="5791200"/>
            <a:ext cx="8610600" cy="533400"/>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4"/>
          <p:cNvSpPr>
            <a:spLocks noGrp="1"/>
          </p:cNvSpPr>
          <p:nvPr>
            <p:ph type="ftr" sz="quarter" idx="11"/>
          </p:nvPr>
        </p:nvSpPr>
        <p:spPr>
          <a:xfrm>
            <a:off x="304800" y="6324600"/>
            <a:ext cx="7543800" cy="396875"/>
          </a:xfrm>
          <a:prstGeom prst="rect">
            <a:avLst/>
          </a:prstGeom>
        </p:spPr>
        <p:txBody>
          <a:bodyPr/>
          <a:lstStyle/>
          <a:p>
            <a:r>
              <a:rPr lang="en-US" smtClean="0"/>
              <a:t>Neck, Organizational Behavior. © SAGE Publications, 2017.</a:t>
            </a:r>
            <a:endParaRPr lang="en-US" dirty="0"/>
          </a:p>
        </p:txBody>
      </p:sp>
      <p:sp>
        <p:nvSpPr>
          <p:cNvPr id="9" name="Slide Number Placeholder 5"/>
          <p:cNvSpPr>
            <a:spLocks noGrp="1"/>
          </p:cNvSpPr>
          <p:nvPr>
            <p:ph type="sldNum" sz="quarter" idx="12"/>
          </p:nvPr>
        </p:nvSpPr>
        <p:spPr>
          <a:xfrm>
            <a:off x="8294816" y="6356350"/>
            <a:ext cx="620584" cy="365125"/>
          </a:xfrm>
          <a:prstGeom prst="rect">
            <a:avLst/>
          </a:prstGeom>
        </p:spPr>
        <p:txBody>
          <a:bodyPr/>
          <a:lstStyle>
            <a:lvl1pPr>
              <a:defRPr sz="1100">
                <a:latin typeface="Arial" panose="020B0604020202020204" pitchFamily="34" charset="0"/>
                <a:cs typeface="Arial" panose="020B0604020202020204" pitchFamily="34" charset="0"/>
              </a:defRPr>
            </a:lvl1pPr>
          </a:lstStyle>
          <a:p>
            <a:fld id="{9B8EB404-347B-4AE8-B6C9-383F71ABEF03}" type="slidenum">
              <a:rPr lang="en-US" smtClean="0"/>
              <a:t>‹#›</a:t>
            </a:fld>
            <a:endParaRPr lang="en-US" dirty="0"/>
          </a:p>
        </p:txBody>
      </p:sp>
    </p:spTree>
    <p:extLst>
      <p:ext uri="{BB962C8B-B14F-4D97-AF65-F5344CB8AC3E}">
        <p14:creationId xmlns:p14="http://schemas.microsoft.com/office/powerpoint/2010/main" val="40409383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133600"/>
            <a:ext cx="7010400" cy="1466850"/>
          </a:xfr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645024" y="3886200"/>
            <a:ext cx="589877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a:xfrm>
            <a:off x="8077200" y="6356350"/>
            <a:ext cx="609600" cy="365125"/>
          </a:xfrm>
          <a:prstGeom prst="rect">
            <a:avLst/>
          </a:prstGeom>
        </p:spPr>
        <p:txBody>
          <a:bodyPr/>
          <a:lstStyle/>
          <a:p>
            <a:fld id="{9B8EB404-347B-4AE8-B6C9-383F71ABEF03}" type="slidenum">
              <a:rPr lang="en-US" smtClean="0"/>
              <a:t>‹#›</a:t>
            </a:fld>
            <a:endParaRPr lang="en-US" dirty="0"/>
          </a:p>
        </p:txBody>
      </p:sp>
      <p:sp>
        <p:nvSpPr>
          <p:cNvPr id="13" name="Footer Placeholder 4"/>
          <p:cNvSpPr>
            <a:spLocks noGrp="1"/>
          </p:cNvSpPr>
          <p:nvPr>
            <p:ph type="ftr" sz="quarter" idx="3"/>
          </p:nvPr>
        </p:nvSpPr>
        <p:spPr>
          <a:xfrm>
            <a:off x="1371600" y="6356350"/>
            <a:ext cx="640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Neck, Organizational Behavior. © SAGE Publications, 2017.</a:t>
            </a:r>
            <a:endParaRPr lang="en-US" dirty="0"/>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xfrm>
            <a:off x="7467600" y="6245225"/>
            <a:ext cx="1676400" cy="476250"/>
          </a:xfrm>
          <a:prstGeom prst="rect">
            <a:avLst/>
          </a:prstGeom>
          <a:ln/>
        </p:spPr>
        <p:txBody>
          <a:bodyPr/>
          <a:lstStyle>
            <a:lvl1pPr>
              <a:defRPr/>
            </a:lvl1pPr>
          </a:lstStyle>
          <a:p>
            <a:pPr>
              <a:defRPr/>
            </a:pPr>
            <a:fld id="{20AF12D2-832E-4302-8285-5DF37ACB6E90}" type="slidenum">
              <a:rPr lang="en-US"/>
              <a:pPr>
                <a:defRPr/>
              </a:pPr>
              <a:t>‹#›</a:t>
            </a:fld>
            <a:endParaRPr lang="en-US" dirty="0"/>
          </a:p>
        </p:txBody>
      </p:sp>
    </p:spTree>
    <p:extLst>
      <p:ext uri="{BB962C8B-B14F-4D97-AF65-F5344CB8AC3E}">
        <p14:creationId xmlns:p14="http://schemas.microsoft.com/office/powerpoint/2010/main" val="1911482450"/>
      </p:ext>
    </p:extLst>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1" name="Text Placeholder 10"/>
          <p:cNvSpPr>
            <a:spLocks noGrp="1"/>
          </p:cNvSpPr>
          <p:nvPr>
            <p:ph type="body" idx="1"/>
          </p:nvPr>
        </p:nvSpPr>
        <p:spPr>
          <a:xfrm>
            <a:off x="457200" y="2438400"/>
            <a:ext cx="8229600" cy="3687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4"/>
          <p:cNvSpPr>
            <a:spLocks noGrp="1"/>
          </p:cNvSpPr>
          <p:nvPr>
            <p:ph type="ftr" sz="quarter" idx="3"/>
          </p:nvPr>
        </p:nvSpPr>
        <p:spPr>
          <a:xfrm>
            <a:off x="457200" y="6400800"/>
            <a:ext cx="74828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dirty="0"/>
          </a:p>
        </p:txBody>
      </p:sp>
    </p:spTree>
    <p:extLst>
      <p:ext uri="{BB962C8B-B14F-4D97-AF65-F5344CB8AC3E}">
        <p14:creationId xmlns:p14="http://schemas.microsoft.com/office/powerpoint/2010/main" val="1078886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eqTLPtPMKLs" TargetMode="External"/><Relationship Id="rId4" Type="http://schemas.openxmlformats.org/officeDocument/2006/relationships/hyperlink" Target="https://www.youtube.com/watch?v=wYNt72A7Lys" TargetMode="External"/><Relationship Id="rId1" Type="http://schemas.openxmlformats.org/officeDocument/2006/relationships/slideLayout" Target="../slideLayouts/slideLayout4.xml"/><Relationship Id="rId2" Type="http://schemas.openxmlformats.org/officeDocument/2006/relationships/hyperlink" Target="https://www.youtube.com/watch?v=yxDDrEA497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pPr algn="l"/>
            <a:r>
              <a:rPr lang="en-US" sz="3600" dirty="0" smtClean="0"/>
              <a:t>Perception &amp; Bias</a:t>
            </a:r>
            <a:endParaRPr lang="en-US" sz="3600" dirty="0"/>
          </a:p>
        </p:txBody>
      </p:sp>
      <p:sp>
        <p:nvSpPr>
          <p:cNvPr id="4" name="Text Placeholder 3"/>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MGT 217</a:t>
            </a:r>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10/1/18</a:t>
            </a:r>
            <a:endParaRPr lang="en-US" dirty="0"/>
          </a:p>
        </p:txBody>
      </p:sp>
      <p:sp>
        <p:nvSpPr>
          <p:cNvPr id="6" name="Slide Number Placeholder 5"/>
          <p:cNvSpPr>
            <a:spLocks noGrp="1"/>
          </p:cNvSpPr>
          <p:nvPr>
            <p:ph type="sldNum" sz="quarter" idx="12"/>
          </p:nvPr>
        </p:nvSpPr>
        <p:spPr/>
        <p:txBody>
          <a:bodyPr/>
          <a:lstStyle/>
          <a:p>
            <a:fld id="{9B8EB404-347B-4AE8-B6C9-383F71ABEF03}" type="slidenum">
              <a:rPr lang="en-US" smtClean="0"/>
              <a:t>1</a:t>
            </a:fld>
            <a:endParaRPr lang="en-US" dirty="0"/>
          </a:p>
        </p:txBody>
      </p:sp>
    </p:spTree>
    <p:extLst>
      <p:ext uri="{BB962C8B-B14F-4D97-AF65-F5344CB8AC3E}">
        <p14:creationId xmlns:p14="http://schemas.microsoft.com/office/powerpoint/2010/main" val="204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endParaRPr lang="en-US"/>
          </a:p>
        </p:txBody>
      </p:sp>
      <p:sp>
        <p:nvSpPr>
          <p:cNvPr id="4" name="Text Placeholder 3"/>
          <p:cNvSpPr>
            <a:spLocks noGrp="1"/>
          </p:cNvSpPr>
          <p:nvPr>
            <p:ph type="body" idx="1"/>
          </p:nvPr>
        </p:nvSpPr>
        <p:spPr/>
        <p:txBody>
          <a:bodyPr/>
          <a:lstStyle/>
          <a:p>
            <a:r>
              <a:rPr lang="en-US" dirty="0" smtClean="0"/>
              <a:t>Are we logical?</a:t>
            </a:r>
            <a:endParaRPr lang="en-US" dirty="0"/>
          </a:p>
        </p:txBody>
      </p:sp>
      <p:sp>
        <p:nvSpPr>
          <p:cNvPr id="6" name="Slide Number Placeholder 5"/>
          <p:cNvSpPr>
            <a:spLocks noGrp="1"/>
          </p:cNvSpPr>
          <p:nvPr>
            <p:ph type="sldNum" sz="quarter" idx="12"/>
          </p:nvPr>
        </p:nvSpPr>
        <p:spPr/>
        <p:txBody>
          <a:bodyPr/>
          <a:lstStyle/>
          <a:p>
            <a:fld id="{9B8EB404-347B-4AE8-B6C9-383F71ABEF03}" type="slidenum">
              <a:rPr lang="en-US" smtClean="0"/>
              <a:t>2</a:t>
            </a:fld>
            <a:endParaRPr lang="en-US" dirty="0"/>
          </a:p>
        </p:txBody>
      </p:sp>
    </p:spTree>
    <p:extLst>
      <p:ext uri="{BB962C8B-B14F-4D97-AF65-F5344CB8AC3E}">
        <p14:creationId xmlns:p14="http://schemas.microsoft.com/office/powerpoint/2010/main" val="931049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009E00"/>
                </a:solidFill>
              </a:rPr>
              <a:t>Perception: Interpreting Our Environment</a:t>
            </a:r>
          </a:p>
        </p:txBody>
      </p:sp>
      <p:sp>
        <p:nvSpPr>
          <p:cNvPr id="5" name="Content Placeholder 4"/>
          <p:cNvSpPr>
            <a:spLocks noGrp="1"/>
          </p:cNvSpPr>
          <p:nvPr>
            <p:ph type="body" idx="1"/>
          </p:nvPr>
        </p:nvSpPr>
        <p:spPr>
          <a:xfrm>
            <a:off x="457200" y="2743200"/>
            <a:ext cx="8229600" cy="3505200"/>
          </a:xfrm>
        </p:spPr>
        <p:txBody>
          <a:bodyPr>
            <a:normAutofit/>
          </a:bodyPr>
          <a:lstStyle/>
          <a:p>
            <a:pPr marL="0" indent="0">
              <a:buNone/>
            </a:pPr>
            <a:r>
              <a:rPr lang="en-GB" dirty="0" smtClean="0"/>
              <a:t>“</a:t>
            </a:r>
            <a:r>
              <a:rPr lang="en-US" dirty="0" smtClean="0"/>
              <a:t>Studies have shown that 90% of error in thinking is due to error in perception. If you can change your perception, you can change your emotion and this can lead to new ideas.”</a:t>
            </a:r>
          </a:p>
          <a:p>
            <a:pPr marL="800100" lvl="2" indent="0">
              <a:buNone/>
            </a:pPr>
            <a:r>
              <a:rPr lang="en-US" dirty="0" smtClean="0"/>
              <a:t>–Edward </a:t>
            </a:r>
            <a:r>
              <a:rPr lang="en-US" dirty="0"/>
              <a:t>de </a:t>
            </a:r>
            <a:r>
              <a:rPr lang="en-US" dirty="0" smtClean="0"/>
              <a:t>Bono, author </a:t>
            </a:r>
            <a:r>
              <a:rPr lang="en-US" dirty="0"/>
              <a:t>&amp; </a:t>
            </a:r>
            <a:r>
              <a:rPr lang="en-US" dirty="0" smtClean="0"/>
              <a:t>psychologist</a:t>
            </a:r>
          </a:p>
          <a:p>
            <a:pPr marL="0" indent="0">
              <a:buNone/>
            </a:pPr>
            <a:endParaRPr lang="en-US" dirty="0"/>
          </a:p>
        </p:txBody>
      </p:sp>
      <p:sp>
        <p:nvSpPr>
          <p:cNvPr id="6" name="Slide Number Placeholder 5"/>
          <p:cNvSpPr>
            <a:spLocks noGrp="1"/>
          </p:cNvSpPr>
          <p:nvPr>
            <p:ph type="sldNum" sz="quarter" idx="12"/>
          </p:nvPr>
        </p:nvSpPr>
        <p:spPr/>
        <p:txBody>
          <a:bodyPr/>
          <a:lstStyle/>
          <a:p>
            <a:fld id="{9B8EB404-347B-4AE8-B6C9-383F71ABEF03}" type="slidenum">
              <a:rPr lang="en-US" smtClean="0"/>
              <a:pPr/>
              <a:t>3</a:t>
            </a:fld>
            <a:endParaRPr lang="en-US" dirty="0"/>
          </a:p>
        </p:txBody>
      </p:sp>
    </p:spTree>
    <p:extLst>
      <p:ext uri="{BB962C8B-B14F-4D97-AF65-F5344CB8AC3E}">
        <p14:creationId xmlns:p14="http://schemas.microsoft.com/office/powerpoint/2010/main" val="3494075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Perception</a:t>
            </a:r>
            <a:endParaRPr lang="en-US" dirty="0"/>
          </a:p>
        </p:txBody>
      </p:sp>
      <p:sp>
        <p:nvSpPr>
          <p:cNvPr id="3" name="Text Placeholder 2"/>
          <p:cNvSpPr>
            <a:spLocks noGrp="1"/>
          </p:cNvSpPr>
          <p:nvPr>
            <p:ph type="body" idx="1"/>
          </p:nvPr>
        </p:nvSpPr>
        <p:spPr/>
        <p:txBody>
          <a:bodyPr/>
          <a:lstStyle/>
          <a:p>
            <a:pPr marL="0" indent="0">
              <a:buNone/>
            </a:pPr>
            <a:r>
              <a:rPr lang="en-US" dirty="0" smtClean="0"/>
              <a:t>The process by which we receive and interpret information from our environment</a:t>
            </a:r>
            <a:endParaRPr lang="en-US" dirty="0"/>
          </a:p>
        </p:txBody>
      </p:sp>
      <p:sp>
        <p:nvSpPr>
          <p:cNvPr id="5" name="Slide Number Placeholder 4"/>
          <p:cNvSpPr>
            <a:spLocks noGrp="1"/>
          </p:cNvSpPr>
          <p:nvPr>
            <p:ph type="sldNum" sz="quarter" idx="12"/>
          </p:nvPr>
        </p:nvSpPr>
        <p:spPr/>
        <p:txBody>
          <a:bodyPr/>
          <a:lstStyle/>
          <a:p>
            <a:fld id="{9B8EB404-347B-4AE8-B6C9-383F71ABEF03}" type="slidenum">
              <a:rPr lang="en-US" smtClean="0"/>
              <a:pPr/>
              <a:t>4</a:t>
            </a:fld>
            <a:endParaRPr lang="en-US" dirty="0"/>
          </a:p>
        </p:txBody>
      </p:sp>
      <p:sp>
        <p:nvSpPr>
          <p:cNvPr id="6" name="Content Placeholder 3"/>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cap="all" dirty="0">
                <a:solidFill>
                  <a:srgbClr val="009E00"/>
                </a:solidFill>
                <a:latin typeface="Arial Narrow" panose="020B0606020202030204" pitchFamily="34" charset="0"/>
              </a:rPr>
              <a:t>Perception: Interpreting Our Environment</a:t>
            </a:r>
          </a:p>
        </p:txBody>
      </p:sp>
    </p:spTree>
    <p:extLst>
      <p:ext uri="{BB962C8B-B14F-4D97-AF65-F5344CB8AC3E}">
        <p14:creationId xmlns:p14="http://schemas.microsoft.com/office/powerpoint/2010/main" val="2422281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444903"/>
            <a:ext cx="5791200" cy="3422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914400"/>
            <a:ext cx="8229600" cy="914400"/>
          </a:xfrm>
        </p:spPr>
        <p:txBody>
          <a:bodyPr>
            <a:noAutofit/>
          </a:bodyPr>
          <a:lstStyle/>
          <a:p>
            <a:r>
              <a:rPr lang="en-US" sz="3600" dirty="0" smtClean="0">
                <a:solidFill>
                  <a:srgbClr val="009E00"/>
                </a:solidFill>
              </a:rPr>
              <a:t>Components of the Selection Process</a:t>
            </a:r>
          </a:p>
        </p:txBody>
      </p:sp>
      <p:sp>
        <p:nvSpPr>
          <p:cNvPr id="3" name="Text Placeholder 2"/>
          <p:cNvSpPr>
            <a:spLocks noGrp="1"/>
          </p:cNvSpPr>
          <p:nvPr>
            <p:ph type="body" idx="1"/>
          </p:nvPr>
        </p:nvSpPr>
        <p:spPr>
          <a:xfrm>
            <a:off x="6553200" y="2508096"/>
            <a:ext cx="2362200" cy="3054504"/>
          </a:xfrm>
        </p:spPr>
        <p:txBody>
          <a:bodyPr>
            <a:normAutofit/>
          </a:bodyPr>
          <a:lstStyle/>
          <a:p>
            <a:pPr marL="0" indent="0">
              <a:buNone/>
            </a:pPr>
            <a:r>
              <a:rPr lang="en-US" sz="2400" dirty="0" smtClean="0"/>
              <a:t>Factors that influence/distort perception</a:t>
            </a:r>
            <a:r>
              <a:rPr lang="en-US" sz="2400" dirty="0"/>
              <a:t>:</a:t>
            </a:r>
            <a:endParaRPr lang="en-US" sz="2400" dirty="0" smtClean="0"/>
          </a:p>
          <a:p>
            <a:r>
              <a:rPr lang="en-US" sz="2400" dirty="0" smtClean="0"/>
              <a:t>Perceiver </a:t>
            </a:r>
          </a:p>
          <a:p>
            <a:r>
              <a:rPr lang="en-US" sz="2400" dirty="0" smtClean="0"/>
              <a:t>Environment</a:t>
            </a:r>
          </a:p>
          <a:p>
            <a:r>
              <a:rPr lang="en-US" sz="2400" dirty="0" smtClean="0"/>
              <a:t>Focal Object</a:t>
            </a:r>
          </a:p>
          <a:p>
            <a:endParaRPr lang="en-US" dirty="0"/>
          </a:p>
        </p:txBody>
      </p:sp>
      <p:sp>
        <p:nvSpPr>
          <p:cNvPr id="5" name="Slide Number Placeholder 4"/>
          <p:cNvSpPr>
            <a:spLocks noGrp="1"/>
          </p:cNvSpPr>
          <p:nvPr>
            <p:ph type="sldNum" sz="quarter" idx="12"/>
          </p:nvPr>
        </p:nvSpPr>
        <p:spPr/>
        <p:txBody>
          <a:bodyPr/>
          <a:lstStyle/>
          <a:p>
            <a:fld id="{9B8EB404-347B-4AE8-B6C9-383F71ABEF03}" type="slidenum">
              <a:rPr lang="en-US" smtClean="0"/>
              <a:pPr/>
              <a:t>5</a:t>
            </a:fld>
            <a:endParaRPr lang="en-US" dirty="0"/>
          </a:p>
        </p:txBody>
      </p:sp>
      <p:sp>
        <p:nvSpPr>
          <p:cNvPr id="7" name="Rectangle 6"/>
          <p:cNvSpPr/>
          <p:nvPr/>
        </p:nvSpPr>
        <p:spPr>
          <a:xfrm>
            <a:off x="500737" y="1778507"/>
            <a:ext cx="3842663" cy="461665"/>
          </a:xfrm>
          <a:prstGeom prst="rect">
            <a:avLst/>
          </a:prstGeom>
        </p:spPr>
        <p:txBody>
          <a:bodyPr wrap="square">
            <a:spAutoFit/>
          </a:bodyPr>
          <a:lstStyle/>
          <a:p>
            <a:r>
              <a:rPr lang="en-US" sz="2400" dirty="0">
                <a:solidFill>
                  <a:srgbClr val="E46C0A"/>
                </a:solidFill>
              </a:rPr>
              <a:t>Figure </a:t>
            </a:r>
            <a:r>
              <a:rPr lang="en-US" sz="2400" dirty="0" smtClean="0">
                <a:solidFill>
                  <a:srgbClr val="E46C0A"/>
                </a:solidFill>
              </a:rPr>
              <a:t>4.1</a:t>
            </a:r>
            <a:r>
              <a:rPr lang="en-US" sz="2400" dirty="0">
                <a:solidFill>
                  <a:srgbClr val="E46C0A"/>
                </a:solidFill>
              </a:rPr>
              <a:t>: </a:t>
            </a:r>
            <a:r>
              <a:rPr lang="en-US" sz="2400" dirty="0" smtClean="0">
                <a:solidFill>
                  <a:srgbClr val="E46C0A"/>
                </a:solidFill>
              </a:rPr>
              <a:t>Optical Illusion</a:t>
            </a:r>
            <a:endParaRPr lang="en-US" sz="2400" dirty="0"/>
          </a:p>
        </p:txBody>
      </p:sp>
    </p:spTree>
    <p:extLst>
      <p:ext uri="{BB962C8B-B14F-4D97-AF65-F5344CB8AC3E}">
        <p14:creationId xmlns:p14="http://schemas.microsoft.com/office/powerpoint/2010/main" val="2468197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Components of the Selection Process</a:t>
            </a:r>
          </a:p>
          <a:p>
            <a:endParaRPr lang="en-US" dirty="0"/>
          </a:p>
        </p:txBody>
      </p:sp>
      <p:sp>
        <p:nvSpPr>
          <p:cNvPr id="2" name="Title 1"/>
          <p:cNvSpPr>
            <a:spLocks noGrp="1"/>
          </p:cNvSpPr>
          <p:nvPr>
            <p:ph type="title"/>
          </p:nvPr>
        </p:nvSpPr>
        <p:spPr/>
        <p:txBody>
          <a:bodyPr/>
          <a:lstStyle/>
          <a:p>
            <a:r>
              <a:rPr lang="en-US" smtClean="0"/>
              <a:t>The Perceiver</a:t>
            </a:r>
            <a:endParaRPr lang="en-US" dirty="0" smtClean="0"/>
          </a:p>
        </p:txBody>
      </p:sp>
      <p:sp>
        <p:nvSpPr>
          <p:cNvPr id="5" name="Content Placeholder 4"/>
          <p:cNvSpPr>
            <a:spLocks noGrp="1"/>
          </p:cNvSpPr>
          <p:nvPr>
            <p:ph type="body" idx="1"/>
          </p:nvPr>
        </p:nvSpPr>
        <p:spPr/>
        <p:txBody>
          <a:bodyPr>
            <a:normAutofit/>
          </a:bodyPr>
          <a:lstStyle/>
          <a:p>
            <a:pPr marL="0" indent="0">
              <a:buNone/>
            </a:pPr>
            <a:r>
              <a:rPr lang="en-US" b="1" dirty="0" smtClean="0"/>
              <a:t>Perceptions</a:t>
            </a:r>
            <a:r>
              <a:rPr lang="en-US" dirty="0" smtClean="0"/>
              <a:t> are shaped by</a:t>
            </a:r>
          </a:p>
          <a:p>
            <a:r>
              <a:rPr lang="en-US" dirty="0"/>
              <a:t>P</a:t>
            </a:r>
            <a:r>
              <a:rPr lang="en-US" dirty="0" smtClean="0"/>
              <a:t>ast experiences</a:t>
            </a:r>
          </a:p>
          <a:p>
            <a:r>
              <a:rPr lang="en-US" dirty="0" smtClean="0"/>
              <a:t>Culture</a:t>
            </a:r>
          </a:p>
          <a:p>
            <a:r>
              <a:rPr lang="en-US" dirty="0" smtClean="0"/>
              <a:t>Attitude</a:t>
            </a:r>
          </a:p>
          <a:p>
            <a:r>
              <a:rPr lang="en-US" dirty="0" smtClean="0"/>
              <a:t>Values</a:t>
            </a:r>
          </a:p>
          <a:p>
            <a:r>
              <a:rPr lang="en-US" dirty="0" smtClean="0"/>
              <a:t>Upbringing</a:t>
            </a:r>
          </a:p>
          <a:p>
            <a:endParaRPr lang="en-US" dirty="0"/>
          </a:p>
        </p:txBody>
      </p:sp>
      <p:sp>
        <p:nvSpPr>
          <p:cNvPr id="6" name="Slide Number Placeholder 5"/>
          <p:cNvSpPr>
            <a:spLocks noGrp="1"/>
          </p:cNvSpPr>
          <p:nvPr>
            <p:ph type="sldNum" sz="quarter" idx="12"/>
          </p:nvPr>
        </p:nvSpPr>
        <p:spPr/>
        <p:txBody>
          <a:bodyPr/>
          <a:lstStyle/>
          <a:p>
            <a:fld id="{9B8EB404-347B-4AE8-B6C9-383F71ABEF03}" type="slidenum">
              <a:rPr lang="en-US" smtClean="0"/>
              <a:pPr/>
              <a:t>6</a:t>
            </a:fld>
            <a:endParaRPr lang="en-US" dirty="0"/>
          </a:p>
        </p:txBody>
      </p:sp>
    </p:spTree>
    <p:extLst>
      <p:ext uri="{BB962C8B-B14F-4D97-AF65-F5344CB8AC3E}">
        <p14:creationId xmlns:p14="http://schemas.microsoft.com/office/powerpoint/2010/main" val="4016600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9E00"/>
                </a:solidFill>
              </a:rPr>
              <a:t>Why Is Perception Important?</a:t>
            </a:r>
          </a:p>
        </p:txBody>
      </p:sp>
      <p:sp>
        <p:nvSpPr>
          <p:cNvPr id="3" name="Text Placeholder 2"/>
          <p:cNvSpPr>
            <a:spLocks noGrp="1"/>
          </p:cNvSpPr>
          <p:nvPr>
            <p:ph type="body" idx="1"/>
          </p:nvPr>
        </p:nvSpPr>
        <p:spPr/>
        <p:txBody>
          <a:bodyPr/>
          <a:lstStyle/>
          <a:p>
            <a:pPr marL="0" indent="0">
              <a:buNone/>
            </a:pPr>
            <a:r>
              <a:rPr lang="en-US" dirty="0" smtClean="0"/>
              <a:t>Perceptions of Reality: In the workplace </a:t>
            </a:r>
          </a:p>
          <a:p>
            <a:r>
              <a:rPr lang="en-US" dirty="0" smtClean="0"/>
              <a:t>In the workplace, the way we are perceived and the way in which we perceive others are crucial for career progress, and for building our relationships. </a:t>
            </a:r>
            <a:endParaRPr lang="en-US" dirty="0"/>
          </a:p>
        </p:txBody>
      </p:sp>
      <p:sp>
        <p:nvSpPr>
          <p:cNvPr id="5" name="Slide Number Placeholder 4"/>
          <p:cNvSpPr>
            <a:spLocks noGrp="1"/>
          </p:cNvSpPr>
          <p:nvPr>
            <p:ph type="sldNum" sz="quarter" idx="12"/>
          </p:nvPr>
        </p:nvSpPr>
        <p:spPr/>
        <p:txBody>
          <a:bodyPr/>
          <a:lstStyle/>
          <a:p>
            <a:fld id="{9B8EB404-347B-4AE8-B6C9-383F71ABEF03}" type="slidenum">
              <a:rPr lang="en-US" smtClean="0"/>
              <a:pPr/>
              <a:t>7</a:t>
            </a:fld>
            <a:endParaRPr lang="en-US" dirty="0"/>
          </a:p>
        </p:txBody>
      </p:sp>
    </p:spTree>
    <p:extLst>
      <p:ext uri="{BB962C8B-B14F-4D97-AF65-F5344CB8AC3E}">
        <p14:creationId xmlns:p14="http://schemas.microsoft.com/office/powerpoint/2010/main" val="61593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4"/>
          <p:cNvSpPr>
            <a:spLocks noGrp="1" noChangeArrowheads="1"/>
          </p:cNvSpPr>
          <p:nvPr>
            <p:ph type="title"/>
          </p:nvPr>
        </p:nvSpPr>
        <p:spPr>
          <a:xfrm>
            <a:off x="-228600" y="857250"/>
            <a:ext cx="8229600" cy="1143000"/>
          </a:xfrm>
        </p:spPr>
        <p:txBody>
          <a:bodyPr/>
          <a:lstStyle/>
          <a:p>
            <a:r>
              <a:rPr lang="en-US" smtClean="0"/>
              <a:t>Stereotyping</a:t>
            </a:r>
          </a:p>
        </p:txBody>
      </p:sp>
      <p:sp>
        <p:nvSpPr>
          <p:cNvPr id="45058" name="Rectangle 5"/>
          <p:cNvSpPr>
            <a:spLocks noGrp="1" noChangeArrowheads="1"/>
          </p:cNvSpPr>
          <p:nvPr>
            <p:ph idx="1"/>
          </p:nvPr>
        </p:nvSpPr>
        <p:spPr>
          <a:xfrm>
            <a:off x="304800" y="2000250"/>
            <a:ext cx="6192838" cy="4857750"/>
          </a:xfrm>
        </p:spPr>
        <p:txBody>
          <a:bodyPr/>
          <a:lstStyle/>
          <a:p>
            <a:r>
              <a:rPr lang="en-US" dirty="0" smtClean="0"/>
              <a:t>Assigning traits to people based on social category membership</a:t>
            </a:r>
          </a:p>
          <a:p>
            <a:r>
              <a:rPr lang="en-US" dirty="0" smtClean="0"/>
              <a:t>Occurs because:</a:t>
            </a:r>
          </a:p>
          <a:p>
            <a:pPr lvl="1"/>
            <a:r>
              <a:rPr lang="en-US" dirty="0" smtClean="0"/>
              <a:t>Categorical thinking</a:t>
            </a:r>
          </a:p>
          <a:p>
            <a:pPr lvl="1"/>
            <a:r>
              <a:rPr lang="en-US" dirty="0" smtClean="0"/>
              <a:t>Innate drive to understand and anticipate others’ behavior</a:t>
            </a:r>
          </a:p>
          <a:p>
            <a:pPr lvl="1"/>
            <a:r>
              <a:rPr lang="en-US" dirty="0" smtClean="0"/>
              <a:t>Enhances our self-concept</a:t>
            </a:r>
          </a:p>
        </p:txBody>
      </p:sp>
      <p:pic>
        <p:nvPicPr>
          <p:cNvPr id="45062" name="Picture 13" descr="Salesman stereotype sm.png"/>
          <p:cNvPicPr>
            <a:picLocks noChangeAspect="1"/>
          </p:cNvPicPr>
          <p:nvPr/>
        </p:nvPicPr>
        <p:blipFill>
          <a:blip r:embed="rId3"/>
          <a:srcRect/>
          <a:stretch>
            <a:fillRect/>
          </a:stretch>
        </p:blipFill>
        <p:spPr bwMode="auto">
          <a:xfrm>
            <a:off x="5867400" y="0"/>
            <a:ext cx="3370263" cy="6324600"/>
          </a:xfrm>
          <a:prstGeom prst="rect">
            <a:avLst/>
          </a:prstGeom>
          <a:noFill/>
          <a:ln w="9525">
            <a:noFill/>
            <a:miter lim="800000"/>
            <a:headEnd/>
            <a:tailEnd/>
          </a:ln>
        </p:spPr>
      </p:pic>
    </p:spTree>
    <p:extLst>
      <p:ext uri="{BB962C8B-B14F-4D97-AF65-F5344CB8AC3E}">
        <p14:creationId xmlns:p14="http://schemas.microsoft.com/office/powerpoint/2010/main" val="2077661677"/>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533400" y="838200"/>
            <a:ext cx="8229600" cy="1143000"/>
          </a:xfrm>
        </p:spPr>
        <p:txBody>
          <a:bodyPr/>
          <a:lstStyle/>
          <a:p>
            <a:r>
              <a:rPr lang="en-US" smtClean="0"/>
              <a:t>Perceptual Effects</a:t>
            </a:r>
          </a:p>
        </p:txBody>
      </p:sp>
      <p:sp>
        <p:nvSpPr>
          <p:cNvPr id="278531" name="Rectangle 3"/>
          <p:cNvSpPr>
            <a:spLocks noGrp="1" noChangeArrowheads="1"/>
          </p:cNvSpPr>
          <p:nvPr>
            <p:ph idx="1"/>
          </p:nvPr>
        </p:nvSpPr>
        <p:spPr>
          <a:xfrm>
            <a:off x="304800" y="1828800"/>
            <a:ext cx="8458200" cy="5029200"/>
          </a:xfrm>
        </p:spPr>
        <p:txBody>
          <a:bodyPr rtlCol="0">
            <a:normAutofit fontScale="92500" lnSpcReduction="20000"/>
          </a:bodyPr>
          <a:lstStyle/>
          <a:p>
            <a:pPr fontAlgn="auto">
              <a:spcAft>
                <a:spcPts val="0"/>
              </a:spcAft>
              <a:defRPr/>
            </a:pPr>
            <a:r>
              <a:rPr lang="en-US" b="1" dirty="0" smtClean="0"/>
              <a:t>Stereotypes</a:t>
            </a:r>
          </a:p>
          <a:p>
            <a:pPr lvl="1"/>
            <a:r>
              <a:rPr lang="en-US" dirty="0" smtClean="0"/>
              <a:t>Individual’s </a:t>
            </a:r>
            <a:r>
              <a:rPr lang="en-US" dirty="0"/>
              <a:t>fixed beliefs about the characteristics of a particular </a:t>
            </a:r>
            <a:r>
              <a:rPr lang="en-US" dirty="0" smtClean="0"/>
              <a:t>group.</a:t>
            </a:r>
            <a:r>
              <a:rPr lang="en-US" baseline="30000" dirty="0"/>
              <a:t> </a:t>
            </a:r>
            <a:r>
              <a:rPr lang="en-US" dirty="0" smtClean="0"/>
              <a:t>When </a:t>
            </a:r>
            <a:r>
              <a:rPr lang="en-US" dirty="0"/>
              <a:t>we have a particular feeling or attitude (often negative) towards members of a specific group, we call this </a:t>
            </a:r>
            <a:r>
              <a:rPr lang="en-US" i="1" dirty="0" smtClean="0"/>
              <a:t>prejudice</a:t>
            </a:r>
            <a:r>
              <a:rPr lang="en-US" dirty="0" smtClean="0"/>
              <a:t>.</a:t>
            </a:r>
            <a:endParaRPr lang="en-US" dirty="0"/>
          </a:p>
          <a:p>
            <a:pPr fontAlgn="auto">
              <a:spcAft>
                <a:spcPts val="0"/>
              </a:spcAft>
              <a:defRPr/>
            </a:pPr>
            <a:r>
              <a:rPr lang="en-US" b="1" dirty="0" smtClean="0"/>
              <a:t>Selective attention</a:t>
            </a:r>
          </a:p>
          <a:p>
            <a:pPr lvl="1"/>
            <a:r>
              <a:rPr lang="en-US" dirty="0" smtClean="0"/>
              <a:t>Tendency </a:t>
            </a:r>
            <a:r>
              <a:rPr lang="en-US" dirty="0"/>
              <a:t>to selectively focus on aspects of situations that are most aligned with our own interests, values, and </a:t>
            </a:r>
            <a:r>
              <a:rPr lang="en-US" dirty="0" smtClean="0"/>
              <a:t>attitudes.</a:t>
            </a:r>
            <a:endParaRPr lang="en-US" dirty="0"/>
          </a:p>
          <a:p>
            <a:pPr lvl="0"/>
            <a:r>
              <a:rPr lang="en-US" b="1" dirty="0" smtClean="0"/>
              <a:t>Primacy Effect</a:t>
            </a:r>
            <a:endParaRPr lang="en-US" dirty="0" smtClean="0"/>
          </a:p>
          <a:p>
            <a:pPr lvl="1"/>
            <a:r>
              <a:rPr lang="en-US" dirty="0" smtClean="0"/>
              <a:t>Perception </a:t>
            </a:r>
            <a:r>
              <a:rPr lang="en-US" dirty="0"/>
              <a:t>problem in which an individual assesses a person quickly on the basis of the first information </a:t>
            </a:r>
          </a:p>
        </p:txBody>
      </p:sp>
    </p:spTree>
    <p:extLst>
      <p:ext uri="{BB962C8B-B14F-4D97-AF65-F5344CB8AC3E}">
        <p14:creationId xmlns:p14="http://schemas.microsoft.com/office/powerpoint/2010/main" val="413270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anim calcmode="lin" valueType="num">
                                      <p:cBhvr additive="base">
                                        <p:cTn id="7" dur="500" fill="hold"/>
                                        <p:tgtEl>
                                          <p:spTgt spid="2785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853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78531">
                                            <p:txEl>
                                              <p:pRg st="1" end="1"/>
                                            </p:txEl>
                                          </p:spTgt>
                                        </p:tgtEl>
                                        <p:attrNameLst>
                                          <p:attrName>style.visibility</p:attrName>
                                        </p:attrNameLst>
                                      </p:cBhvr>
                                      <p:to>
                                        <p:strVal val="visible"/>
                                      </p:to>
                                    </p:set>
                                    <p:anim calcmode="lin" valueType="num">
                                      <p:cBhvr additive="base">
                                        <p:cTn id="11" dur="500" fill="hold"/>
                                        <p:tgtEl>
                                          <p:spTgt spid="27853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78531">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78531">
                                            <p:txEl>
                                              <p:pRg st="2" end="2"/>
                                            </p:txEl>
                                          </p:spTgt>
                                        </p:tgtEl>
                                        <p:attrNameLst>
                                          <p:attrName>style.visibility</p:attrName>
                                        </p:attrNameLst>
                                      </p:cBhvr>
                                      <p:to>
                                        <p:strVal val="visible"/>
                                      </p:to>
                                    </p:set>
                                    <p:anim calcmode="lin" valueType="num">
                                      <p:cBhvr additive="base">
                                        <p:cTn id="16" dur="500" fill="hold"/>
                                        <p:tgtEl>
                                          <p:spTgt spid="278531">
                                            <p:txEl>
                                              <p:pRg st="2" end="2"/>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78531">
                                            <p:txEl>
                                              <p:pRg st="2" end="2"/>
                                            </p:tx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78531">
                                            <p:txEl>
                                              <p:pRg st="3" end="3"/>
                                            </p:txEl>
                                          </p:spTgt>
                                        </p:tgtEl>
                                        <p:attrNameLst>
                                          <p:attrName>style.visibility</p:attrName>
                                        </p:attrNameLst>
                                      </p:cBhvr>
                                      <p:to>
                                        <p:strVal val="visible"/>
                                      </p:to>
                                    </p:set>
                                    <p:anim calcmode="lin" valueType="num">
                                      <p:cBhvr additive="base">
                                        <p:cTn id="20" dur="500" fill="hold"/>
                                        <p:tgtEl>
                                          <p:spTgt spid="278531">
                                            <p:txEl>
                                              <p:pRg st="3" end="3"/>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278531">
                                            <p:txEl>
                                              <p:pRg st="3" end="3"/>
                                            </p:txEl>
                                          </p:spTgt>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8531">
                                            <p:txEl>
                                              <p:pRg st="4" end="4"/>
                                            </p:txEl>
                                          </p:spTgt>
                                        </p:tgtEl>
                                        <p:attrNameLst>
                                          <p:attrName>style.visibility</p:attrName>
                                        </p:attrNameLst>
                                      </p:cBhvr>
                                      <p:to>
                                        <p:strVal val="visible"/>
                                      </p:to>
                                    </p:set>
                                    <p:anim calcmode="lin" valueType="num">
                                      <p:cBhvr additive="base">
                                        <p:cTn id="25" dur="500" fill="hold"/>
                                        <p:tgtEl>
                                          <p:spTgt spid="278531">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7853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78531">
                                            <p:txEl>
                                              <p:pRg st="5" end="5"/>
                                            </p:txEl>
                                          </p:spTgt>
                                        </p:tgtEl>
                                        <p:attrNameLst>
                                          <p:attrName>style.visibility</p:attrName>
                                        </p:attrNameLst>
                                      </p:cBhvr>
                                      <p:to>
                                        <p:strVal val="visible"/>
                                      </p:to>
                                    </p:set>
                                    <p:anim calcmode="lin" valueType="num">
                                      <p:cBhvr additive="base">
                                        <p:cTn id="29" dur="500" fill="hold"/>
                                        <p:tgtEl>
                                          <p:spTgt spid="278531">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7853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Decision Making in </a:t>
            </a:r>
            <a:r>
              <a:rPr lang="en-US" dirty="0" smtClean="0"/>
              <a:t>Reality</a:t>
            </a:r>
            <a:endParaRPr lang="en-GB" dirty="0" smtClean="0"/>
          </a:p>
          <a:p>
            <a:endParaRPr lang="en-US" dirty="0"/>
          </a:p>
        </p:txBody>
      </p:sp>
      <p:sp>
        <p:nvSpPr>
          <p:cNvPr id="2" name="Title 1"/>
          <p:cNvSpPr>
            <a:spLocks noGrp="1"/>
          </p:cNvSpPr>
          <p:nvPr>
            <p:ph type="title"/>
          </p:nvPr>
        </p:nvSpPr>
        <p:spPr/>
        <p:txBody>
          <a:bodyPr/>
          <a:lstStyle/>
          <a:p>
            <a:r>
              <a:rPr lang="en-US" dirty="0" smtClean="0"/>
              <a:t>Additional Biases and Errors</a:t>
            </a:r>
          </a:p>
        </p:txBody>
      </p:sp>
      <p:sp>
        <p:nvSpPr>
          <p:cNvPr id="5" name="Content Placeholder 4"/>
          <p:cNvSpPr>
            <a:spLocks noGrp="1"/>
          </p:cNvSpPr>
          <p:nvPr>
            <p:ph type="body" idx="1"/>
          </p:nvPr>
        </p:nvSpPr>
        <p:spPr/>
        <p:txBody>
          <a:bodyPr/>
          <a:lstStyle/>
          <a:p>
            <a:r>
              <a:rPr lang="en-US" b="1" dirty="0" smtClean="0"/>
              <a:t>Common-information bias</a:t>
            </a:r>
          </a:p>
          <a:p>
            <a:r>
              <a:rPr lang="en-US" b="1" dirty="0" smtClean="0"/>
              <a:t>Confirmation bias</a:t>
            </a:r>
          </a:p>
          <a:p>
            <a:r>
              <a:rPr lang="en-US" b="1" dirty="0" smtClean="0"/>
              <a:t>Hindsight bias</a:t>
            </a:r>
          </a:p>
          <a:p>
            <a:r>
              <a:rPr lang="en-US" b="1" dirty="0" smtClean="0"/>
              <a:t>Escalation of commitment</a:t>
            </a:r>
          </a:p>
          <a:p>
            <a:r>
              <a:rPr lang="en-US" b="1" dirty="0" smtClean="0"/>
              <a:t>Sunk cost bias</a:t>
            </a:r>
          </a:p>
        </p:txBody>
      </p:sp>
      <p:sp>
        <p:nvSpPr>
          <p:cNvPr id="6" name="Slide Number Placeholder 5"/>
          <p:cNvSpPr>
            <a:spLocks noGrp="1"/>
          </p:cNvSpPr>
          <p:nvPr>
            <p:ph type="sldNum" sz="quarter" idx="12"/>
          </p:nvPr>
        </p:nvSpPr>
        <p:spPr/>
        <p:txBody>
          <a:bodyPr/>
          <a:lstStyle/>
          <a:p>
            <a:fld id="{029933C7-710B-4AE7-A526-1F82FA9981B1}" type="slidenum">
              <a:rPr lang="en-US" smtClean="0"/>
              <a:pPr/>
              <a:t>10</a:t>
            </a:fld>
            <a:endParaRPr lang="en-US" dirty="0"/>
          </a:p>
        </p:txBody>
      </p:sp>
    </p:spTree>
    <p:extLst>
      <p:ext uri="{BB962C8B-B14F-4D97-AF65-F5344CB8AC3E}">
        <p14:creationId xmlns:p14="http://schemas.microsoft.com/office/powerpoint/2010/main" val="10084496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152400" y="1600200"/>
            <a:ext cx="8208963" cy="4784725"/>
          </a:xfrm>
        </p:spPr>
        <p:txBody>
          <a:bodyPr>
            <a:normAutofit lnSpcReduction="10000"/>
          </a:bodyPr>
          <a:lstStyle/>
          <a:p>
            <a:pPr eaLnBrk="1" hangingPunct="1"/>
            <a:r>
              <a:rPr lang="en-US" dirty="0" smtClean="0"/>
              <a:t>Confirmation bias</a:t>
            </a:r>
          </a:p>
          <a:p>
            <a:pPr lvl="1" eaLnBrk="1" hangingPunct="1"/>
            <a:r>
              <a:rPr lang="en-US" dirty="0" smtClean="0"/>
              <a:t>Inflate quality of the selected option; forget or downplay rejected alternatives</a:t>
            </a:r>
          </a:p>
          <a:p>
            <a:pPr lvl="1" eaLnBrk="1" hangingPunct="1">
              <a:spcAft>
                <a:spcPts val="1200"/>
              </a:spcAft>
            </a:pPr>
            <a:r>
              <a:rPr lang="en-US" dirty="0" smtClean="0"/>
              <a:t>Caused by need to maintain a positive self-concept</a:t>
            </a:r>
          </a:p>
          <a:p>
            <a:pPr eaLnBrk="1" hangingPunct="1"/>
            <a:r>
              <a:rPr lang="en-US" dirty="0" smtClean="0"/>
              <a:t>Escalation of commitment</a:t>
            </a:r>
          </a:p>
          <a:p>
            <a:pPr lvl="1" eaLnBrk="1" hangingPunct="1"/>
            <a:r>
              <a:rPr lang="en-US" dirty="0" smtClean="0"/>
              <a:t>Repeating or further investing in an apparently bad decision</a:t>
            </a:r>
          </a:p>
          <a:p>
            <a:pPr lvl="1" eaLnBrk="1" hangingPunct="1"/>
            <a:r>
              <a:rPr lang="en-US" dirty="0" smtClean="0"/>
              <a:t>Caused by self-justification, self-enhancement effect, prospect theory effect, closing costs</a:t>
            </a:r>
          </a:p>
        </p:txBody>
      </p:sp>
    </p:spTree>
    <p:extLst>
      <p:ext uri="{BB962C8B-B14F-4D97-AF65-F5344CB8AC3E}">
        <p14:creationId xmlns:p14="http://schemas.microsoft.com/office/powerpoint/2010/main" val="271238874"/>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533400" y="838200"/>
            <a:ext cx="8229600" cy="1143000"/>
          </a:xfrm>
        </p:spPr>
        <p:txBody>
          <a:bodyPr/>
          <a:lstStyle/>
          <a:p>
            <a:r>
              <a:rPr lang="en-US" smtClean="0"/>
              <a:t>Perceptual Effects</a:t>
            </a:r>
          </a:p>
        </p:txBody>
      </p:sp>
      <p:sp>
        <p:nvSpPr>
          <p:cNvPr id="278531" name="Rectangle 3"/>
          <p:cNvSpPr>
            <a:spLocks noGrp="1" noChangeArrowheads="1"/>
          </p:cNvSpPr>
          <p:nvPr>
            <p:ph idx="1"/>
          </p:nvPr>
        </p:nvSpPr>
        <p:spPr>
          <a:xfrm>
            <a:off x="304800" y="1828800"/>
            <a:ext cx="8208963" cy="4713288"/>
          </a:xfrm>
        </p:spPr>
        <p:txBody>
          <a:bodyPr rtlCol="0">
            <a:normAutofit fontScale="92500" lnSpcReduction="20000"/>
          </a:bodyPr>
          <a:lstStyle/>
          <a:p>
            <a:pPr fontAlgn="auto">
              <a:spcAft>
                <a:spcPts val="0"/>
              </a:spcAft>
              <a:defRPr/>
            </a:pPr>
            <a:r>
              <a:rPr lang="en-US" b="1" dirty="0" smtClean="0"/>
              <a:t>Halo effect</a:t>
            </a:r>
          </a:p>
          <a:p>
            <a:pPr lvl="1" fontAlgn="auto">
              <a:spcAft>
                <a:spcPts val="0"/>
              </a:spcAft>
              <a:defRPr/>
            </a:pPr>
            <a:r>
              <a:rPr lang="en-US" dirty="0" smtClean="0"/>
              <a:t>One trait affects perception of person’s other traits</a:t>
            </a:r>
          </a:p>
          <a:p>
            <a:pPr fontAlgn="auto">
              <a:spcAft>
                <a:spcPts val="0"/>
              </a:spcAft>
              <a:defRPr/>
            </a:pPr>
            <a:r>
              <a:rPr lang="en-US" b="1" dirty="0" smtClean="0"/>
              <a:t>False-consensus effect</a:t>
            </a:r>
          </a:p>
          <a:p>
            <a:pPr lvl="1" fontAlgn="auto">
              <a:spcAft>
                <a:spcPts val="0"/>
              </a:spcAft>
              <a:defRPr/>
            </a:pPr>
            <a:r>
              <a:rPr lang="en-US" dirty="0"/>
              <a:t>O</a:t>
            </a:r>
            <a:r>
              <a:rPr lang="en-US" dirty="0" smtClean="0"/>
              <a:t>verestimate how many others have similar beliefs or traits like ours</a:t>
            </a:r>
          </a:p>
          <a:p>
            <a:pPr fontAlgn="auto">
              <a:spcAft>
                <a:spcPts val="0"/>
              </a:spcAft>
              <a:defRPr/>
            </a:pPr>
            <a:r>
              <a:rPr lang="en-US" b="1" dirty="0" err="1" smtClean="0"/>
              <a:t>Recency</a:t>
            </a:r>
            <a:r>
              <a:rPr lang="en-US" b="1" dirty="0" smtClean="0"/>
              <a:t> effect</a:t>
            </a:r>
          </a:p>
          <a:p>
            <a:pPr lvl="1" fontAlgn="auto">
              <a:spcAft>
                <a:spcPts val="0"/>
              </a:spcAft>
              <a:defRPr/>
            </a:pPr>
            <a:r>
              <a:rPr lang="en-US" dirty="0" smtClean="0"/>
              <a:t>Most </a:t>
            </a:r>
            <a:r>
              <a:rPr lang="en-US" dirty="0"/>
              <a:t>recent information dominates </a:t>
            </a:r>
            <a:r>
              <a:rPr lang="en-US" dirty="0" smtClean="0"/>
              <a:t>perceptions</a:t>
            </a:r>
          </a:p>
          <a:p>
            <a:pPr fontAlgn="auto">
              <a:spcAft>
                <a:spcPts val="0"/>
              </a:spcAft>
              <a:defRPr/>
            </a:pPr>
            <a:r>
              <a:rPr lang="en-US" b="1" dirty="0" smtClean="0"/>
              <a:t>Anchoring effect</a:t>
            </a:r>
          </a:p>
          <a:p>
            <a:pPr lvl="1" fontAlgn="auto">
              <a:spcAft>
                <a:spcPts val="0"/>
              </a:spcAft>
              <a:defRPr/>
            </a:pPr>
            <a:r>
              <a:rPr lang="en-US" dirty="0" smtClean="0"/>
              <a:t>Relying too heavily on the first piece of information</a:t>
            </a:r>
          </a:p>
        </p:txBody>
      </p:sp>
    </p:spTree>
    <p:extLst>
      <p:ext uri="{BB962C8B-B14F-4D97-AF65-F5344CB8AC3E}">
        <p14:creationId xmlns:p14="http://schemas.microsoft.com/office/powerpoint/2010/main" val="96758173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anim calcmode="lin" valueType="num">
                                      <p:cBhvr additive="base">
                                        <p:cTn id="7" dur="500" fill="hold"/>
                                        <p:tgtEl>
                                          <p:spTgt spid="2785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853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78531">
                                            <p:txEl>
                                              <p:pRg st="1" end="1"/>
                                            </p:txEl>
                                          </p:spTgt>
                                        </p:tgtEl>
                                        <p:attrNameLst>
                                          <p:attrName>style.visibility</p:attrName>
                                        </p:attrNameLst>
                                      </p:cBhvr>
                                      <p:to>
                                        <p:strVal val="visible"/>
                                      </p:to>
                                    </p:set>
                                    <p:anim calcmode="lin" valueType="num">
                                      <p:cBhvr additive="base">
                                        <p:cTn id="11" dur="500" fill="hold"/>
                                        <p:tgtEl>
                                          <p:spTgt spid="27853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78531">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78531">
                                            <p:txEl>
                                              <p:pRg st="2" end="2"/>
                                            </p:txEl>
                                          </p:spTgt>
                                        </p:tgtEl>
                                        <p:attrNameLst>
                                          <p:attrName>style.visibility</p:attrName>
                                        </p:attrNameLst>
                                      </p:cBhvr>
                                      <p:to>
                                        <p:strVal val="visible"/>
                                      </p:to>
                                    </p:set>
                                    <p:anim calcmode="lin" valueType="num">
                                      <p:cBhvr additive="base">
                                        <p:cTn id="16" dur="500" fill="hold"/>
                                        <p:tgtEl>
                                          <p:spTgt spid="278531">
                                            <p:txEl>
                                              <p:pRg st="2" end="2"/>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78531">
                                            <p:txEl>
                                              <p:pRg st="2" end="2"/>
                                            </p:tx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78531">
                                            <p:txEl>
                                              <p:pRg st="3" end="3"/>
                                            </p:txEl>
                                          </p:spTgt>
                                        </p:tgtEl>
                                        <p:attrNameLst>
                                          <p:attrName>style.visibility</p:attrName>
                                        </p:attrNameLst>
                                      </p:cBhvr>
                                      <p:to>
                                        <p:strVal val="visible"/>
                                      </p:to>
                                    </p:set>
                                    <p:anim calcmode="lin" valueType="num">
                                      <p:cBhvr additive="base">
                                        <p:cTn id="20" dur="500" fill="hold"/>
                                        <p:tgtEl>
                                          <p:spTgt spid="278531">
                                            <p:txEl>
                                              <p:pRg st="3" end="3"/>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278531">
                                            <p:txEl>
                                              <p:pRg st="3" end="3"/>
                                            </p:txEl>
                                          </p:spTgt>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8531">
                                            <p:txEl>
                                              <p:pRg st="4" end="4"/>
                                            </p:txEl>
                                          </p:spTgt>
                                        </p:tgtEl>
                                        <p:attrNameLst>
                                          <p:attrName>style.visibility</p:attrName>
                                        </p:attrNameLst>
                                      </p:cBhvr>
                                      <p:to>
                                        <p:strVal val="visible"/>
                                      </p:to>
                                    </p:set>
                                    <p:anim calcmode="lin" valueType="num">
                                      <p:cBhvr additive="base">
                                        <p:cTn id="25" dur="500" fill="hold"/>
                                        <p:tgtEl>
                                          <p:spTgt spid="278531">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7853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78531">
                                            <p:txEl>
                                              <p:pRg st="5" end="5"/>
                                            </p:txEl>
                                          </p:spTgt>
                                        </p:tgtEl>
                                        <p:attrNameLst>
                                          <p:attrName>style.visibility</p:attrName>
                                        </p:attrNameLst>
                                      </p:cBhvr>
                                      <p:to>
                                        <p:strVal val="visible"/>
                                      </p:to>
                                    </p:set>
                                    <p:anim calcmode="lin" valueType="num">
                                      <p:cBhvr additive="base">
                                        <p:cTn id="29" dur="500" fill="hold"/>
                                        <p:tgtEl>
                                          <p:spTgt spid="278531">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78531">
                                            <p:txEl>
                                              <p:pRg st="5" end="5"/>
                                            </p:txEl>
                                          </p:spTgt>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278531">
                                            <p:txEl>
                                              <p:pRg st="6" end="6"/>
                                            </p:txEl>
                                          </p:spTgt>
                                        </p:tgtEl>
                                        <p:attrNameLst>
                                          <p:attrName>style.visibility</p:attrName>
                                        </p:attrNameLst>
                                      </p:cBhvr>
                                      <p:to>
                                        <p:strVal val="visible"/>
                                      </p:to>
                                    </p:set>
                                    <p:anim calcmode="lin" valueType="num">
                                      <p:cBhvr additive="base">
                                        <p:cTn id="34" dur="500" fill="hold"/>
                                        <p:tgtEl>
                                          <p:spTgt spid="278531">
                                            <p:txEl>
                                              <p:pRg st="6" end="6"/>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278531">
                                            <p:txEl>
                                              <p:pRg st="6" end="6"/>
                                            </p:txEl>
                                          </p:spTgt>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78531">
                                            <p:txEl>
                                              <p:pRg st="7" end="7"/>
                                            </p:txEl>
                                          </p:spTgt>
                                        </p:tgtEl>
                                        <p:attrNameLst>
                                          <p:attrName>style.visibility</p:attrName>
                                        </p:attrNameLst>
                                      </p:cBhvr>
                                      <p:to>
                                        <p:strVal val="visible"/>
                                      </p:to>
                                    </p:set>
                                    <p:anim calcmode="lin" valueType="num">
                                      <p:cBhvr additive="base">
                                        <p:cTn id="38" dur="500" fill="hold"/>
                                        <p:tgtEl>
                                          <p:spTgt spid="278531">
                                            <p:txEl>
                                              <p:pRg st="7" end="7"/>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27853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Videos Examples</a:t>
            </a:r>
            <a:endParaRPr lang="en-US" dirty="0"/>
          </a:p>
        </p:txBody>
      </p:sp>
      <p:sp>
        <p:nvSpPr>
          <p:cNvPr id="6" name="Slide Number Placeholder 5"/>
          <p:cNvSpPr>
            <a:spLocks noGrp="1"/>
          </p:cNvSpPr>
          <p:nvPr>
            <p:ph type="sldNum" sz="quarter" idx="12"/>
          </p:nvPr>
        </p:nvSpPr>
        <p:spPr/>
        <p:txBody>
          <a:bodyPr/>
          <a:lstStyle/>
          <a:p>
            <a:fld id="{9B8EB404-347B-4AE8-B6C9-383F71ABEF03}" type="slidenum">
              <a:rPr lang="en-US" smtClean="0"/>
              <a:t>13</a:t>
            </a:fld>
            <a:endParaRPr lang="en-US" dirty="0"/>
          </a:p>
        </p:txBody>
      </p:sp>
      <p:sp>
        <p:nvSpPr>
          <p:cNvPr id="7" name="Rectangle 3"/>
          <p:cNvSpPr>
            <a:spLocks noGrp="1" noChangeArrowheads="1"/>
          </p:cNvSpPr>
          <p:nvPr>
            <p:ph idx="1"/>
          </p:nvPr>
        </p:nvSpPr>
        <p:spPr>
          <a:xfrm>
            <a:off x="304800" y="2590800"/>
            <a:ext cx="8208963" cy="3722688"/>
          </a:xfrm>
        </p:spPr>
        <p:txBody>
          <a:bodyPr>
            <a:normAutofit fontScale="85000" lnSpcReduction="10000"/>
          </a:bodyPr>
          <a:lstStyle/>
          <a:p>
            <a:pPr marL="442913" indent="-407988">
              <a:spcAft>
                <a:spcPts val="1200"/>
              </a:spcAft>
              <a:buFont typeface="Century Gothic" pitchFamily="34" charset="0"/>
              <a:buAutoNum type="arabicPeriod"/>
            </a:pPr>
            <a:r>
              <a:rPr lang="en-US" dirty="0"/>
              <a:t>Confirmation bias: </a:t>
            </a:r>
            <a:r>
              <a:rPr lang="en-US" dirty="0">
                <a:hlinkClick r:id="rId2"/>
              </a:rPr>
              <a:t>https://</a:t>
            </a:r>
            <a:r>
              <a:rPr lang="en-US" dirty="0" smtClean="0">
                <a:hlinkClick r:id="rId2"/>
              </a:rPr>
              <a:t>www.youtube.com/watch?v=yxDDrEA497E</a:t>
            </a:r>
            <a:endParaRPr lang="en-US" dirty="0" smtClean="0"/>
          </a:p>
          <a:p>
            <a:pPr marL="442913" indent="-407988">
              <a:spcAft>
                <a:spcPts val="1200"/>
              </a:spcAft>
              <a:buFont typeface="Century Gothic" pitchFamily="34" charset="0"/>
              <a:buAutoNum type="arabicPeriod"/>
            </a:pPr>
            <a:r>
              <a:rPr lang="en-US" dirty="0" smtClean="0"/>
              <a:t>Anchoring: </a:t>
            </a:r>
            <a:r>
              <a:rPr lang="en-US" dirty="0" smtClean="0">
                <a:hlinkClick r:id="rId3"/>
              </a:rPr>
              <a:t>https</a:t>
            </a:r>
            <a:r>
              <a:rPr lang="en-US" dirty="0">
                <a:hlinkClick r:id="rId3"/>
              </a:rPr>
              <a:t>://</a:t>
            </a:r>
            <a:r>
              <a:rPr lang="en-US" dirty="0" smtClean="0">
                <a:hlinkClick r:id="rId3"/>
              </a:rPr>
              <a:t>www.youtube.com/watch?v=eqTLPtPMKLs</a:t>
            </a:r>
            <a:endParaRPr lang="en-US" dirty="0" smtClean="0"/>
          </a:p>
          <a:p>
            <a:pPr marL="442913" indent="-407988">
              <a:spcAft>
                <a:spcPts val="1200"/>
              </a:spcAft>
              <a:buFont typeface="Century Gothic" pitchFamily="34" charset="0"/>
              <a:buAutoNum type="arabicPeriod"/>
            </a:pPr>
            <a:r>
              <a:rPr lang="en-US" dirty="0"/>
              <a:t>Overconfidence: </a:t>
            </a:r>
            <a:r>
              <a:rPr lang="en-US" dirty="0">
                <a:hlinkClick r:id="rId4"/>
              </a:rPr>
              <a:t>https://</a:t>
            </a:r>
            <a:r>
              <a:rPr lang="en-US" dirty="0" smtClean="0">
                <a:hlinkClick r:id="rId4"/>
              </a:rPr>
              <a:t>www.youtube.com/watch?v=wYNt72A7Lys</a:t>
            </a:r>
            <a:endParaRPr lang="en-US" dirty="0" smtClean="0"/>
          </a:p>
          <a:p>
            <a:pPr marL="442913" indent="-407988">
              <a:spcAft>
                <a:spcPts val="1200"/>
              </a:spcAft>
              <a:buFont typeface="Century Gothic" pitchFamily="34" charset="0"/>
              <a:buAutoNum type="arabicPeriod"/>
            </a:pPr>
            <a:endParaRPr lang="en-US" dirty="0" smtClean="0"/>
          </a:p>
        </p:txBody>
      </p:sp>
    </p:spTree>
    <p:extLst>
      <p:ext uri="{BB962C8B-B14F-4D97-AF65-F5344CB8AC3E}">
        <p14:creationId xmlns:p14="http://schemas.microsoft.com/office/powerpoint/2010/main" val="9354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100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fill="hold" grpId="0" nodeType="afterEffect">
                                  <p:stCondLst>
                                    <p:cond delay="2000"/>
                                  </p:stCondLst>
                                  <p:childTnLst>
                                    <p:set>
                                      <p:cBhvr>
                                        <p:cTn id="11" dur="1" fill="hold">
                                          <p:stCondLst>
                                            <p:cond delay="0"/>
                                          </p:stCondLst>
                                        </p:cTn>
                                        <p:tgtEl>
                                          <p:spTgt spid="7">
                                            <p:txEl>
                                              <p:pRg st="1" end="1"/>
                                            </p:txEl>
                                          </p:spTgt>
                                        </p:tgtEl>
                                        <p:attrNameLst>
                                          <p:attrName>style.visibility</p:attrName>
                                        </p:attrNameLst>
                                      </p:cBhvr>
                                      <p:to>
                                        <p:strVal val="visible"/>
                                      </p:to>
                                    </p:set>
                                    <p:anim calcmode="lin" valueType="num">
                                      <p:cBhvr additive="base">
                                        <p:cTn id="12" dur="5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2" fill="hold" grpId="0" nodeType="afterEffect">
                                  <p:stCondLst>
                                    <p:cond delay="3000"/>
                                  </p:stCondLst>
                                  <p:childTnLst>
                                    <p:set>
                                      <p:cBhvr>
                                        <p:cTn id="16" dur="1" fill="hold">
                                          <p:stCondLst>
                                            <p:cond delay="0"/>
                                          </p:stCondLst>
                                        </p:cTn>
                                        <p:tgtEl>
                                          <p:spTgt spid="7">
                                            <p:txEl>
                                              <p:pRg st="2" end="2"/>
                                            </p:txEl>
                                          </p:spTgt>
                                        </p:tgtEl>
                                        <p:attrNameLst>
                                          <p:attrName>style.visibility</p:attrName>
                                        </p:attrNameLst>
                                      </p:cBhvr>
                                      <p:to>
                                        <p:strVal val="visible"/>
                                      </p:to>
                                    </p:set>
                                    <p:anim calcmode="lin" valueType="num">
                                      <p:cBhvr additive="base">
                                        <p:cTn id="17"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advAuto="100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9E00"/>
                </a:solidFill>
              </a:rPr>
              <a:t>Common Attribution Errors</a:t>
            </a:r>
            <a:endParaRPr lang="en-US" dirty="0"/>
          </a:p>
        </p:txBody>
      </p:sp>
      <p:sp>
        <p:nvSpPr>
          <p:cNvPr id="3" name="Text Placeholder 2"/>
          <p:cNvSpPr>
            <a:spLocks noGrp="1"/>
          </p:cNvSpPr>
          <p:nvPr>
            <p:ph type="body" idx="1"/>
          </p:nvPr>
        </p:nvSpPr>
        <p:spPr/>
        <p:txBody>
          <a:bodyPr/>
          <a:lstStyle/>
          <a:p>
            <a:pPr marL="0" indent="0">
              <a:buNone/>
            </a:pPr>
            <a:r>
              <a:rPr lang="en-US" b="1" dirty="0" smtClean="0"/>
              <a:t>Attribution theory </a:t>
            </a:r>
            <a:r>
              <a:rPr lang="en-US" dirty="0" smtClean="0"/>
              <a:t>holds that people look for two causes to explain the behavior of others.</a:t>
            </a:r>
          </a:p>
          <a:p>
            <a:r>
              <a:rPr lang="en-US" dirty="0" smtClean="0"/>
              <a:t>internal attributions</a:t>
            </a:r>
          </a:p>
          <a:p>
            <a:r>
              <a:rPr lang="en-US" dirty="0" smtClean="0"/>
              <a:t>external attributions</a:t>
            </a:r>
            <a:endParaRPr lang="en-US" dirty="0"/>
          </a:p>
        </p:txBody>
      </p:sp>
      <p:sp>
        <p:nvSpPr>
          <p:cNvPr id="5" name="Slide Number Placeholder 4"/>
          <p:cNvSpPr>
            <a:spLocks noGrp="1"/>
          </p:cNvSpPr>
          <p:nvPr>
            <p:ph type="sldNum" sz="quarter" idx="12"/>
          </p:nvPr>
        </p:nvSpPr>
        <p:spPr/>
        <p:txBody>
          <a:bodyPr/>
          <a:lstStyle/>
          <a:p>
            <a:fld id="{9B8EB404-347B-4AE8-B6C9-383F71ABEF03}" type="slidenum">
              <a:rPr lang="en-US" smtClean="0"/>
              <a:pPr/>
              <a:t>14</a:t>
            </a:fld>
            <a:endParaRPr lang="en-US" dirty="0"/>
          </a:p>
        </p:txBody>
      </p:sp>
    </p:spTree>
    <p:extLst>
      <p:ext uri="{BB962C8B-B14F-4D97-AF65-F5344CB8AC3E}">
        <p14:creationId xmlns:p14="http://schemas.microsoft.com/office/powerpoint/2010/main" val="469446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304800" y="969433"/>
            <a:ext cx="7589838" cy="1143000"/>
          </a:xfrm>
        </p:spPr>
        <p:txBody>
          <a:bodyPr/>
          <a:lstStyle/>
          <a:p>
            <a:r>
              <a:rPr lang="en-US" smtClean="0"/>
              <a:t>Attribution Process</a:t>
            </a:r>
          </a:p>
        </p:txBody>
      </p:sp>
      <p:sp>
        <p:nvSpPr>
          <p:cNvPr id="7" name="Rectangle 3"/>
          <p:cNvSpPr>
            <a:spLocks/>
          </p:cNvSpPr>
          <p:nvPr/>
        </p:nvSpPr>
        <p:spPr bwMode="auto">
          <a:xfrm>
            <a:off x="952500" y="3573463"/>
            <a:ext cx="2844800" cy="1414462"/>
          </a:xfrm>
          <a:prstGeom prst="rect">
            <a:avLst/>
          </a:prstGeom>
          <a:noFill/>
          <a:ln w="12700" cap="flat">
            <a:noFill/>
            <a:miter lim="800000"/>
            <a:headEnd type="none" w="med" len="med"/>
            <a:tailEnd type="none" w="med" len="med"/>
          </a:ln>
        </p:spPr>
        <p:txBody>
          <a:bodyPr lIns="0" tIns="0" rIns="0" bIns="0" anchor="ctr"/>
          <a:lstStyle/>
          <a:p>
            <a:pPr>
              <a:spcBef>
                <a:spcPts val="400"/>
              </a:spcBef>
              <a:defRPr/>
            </a:pPr>
            <a:r>
              <a:rPr lang="en-US" sz="2000" dirty="0">
                <a:solidFill>
                  <a:schemeClr val="accent1">
                    <a:lumMod val="25000"/>
                  </a:schemeClr>
                </a:solidFill>
                <a:latin typeface="+mn-lt"/>
                <a:ea typeface="Gill Sans" pitchFamily="-65" charset="0"/>
                <a:cs typeface="Gill Sans" pitchFamily="-65" charset="0"/>
                <a:sym typeface="Gill Sans" pitchFamily="-65" charset="0"/>
              </a:rPr>
              <a:t>Perception that behavior is caused by person’s own motivation or ability</a:t>
            </a:r>
          </a:p>
        </p:txBody>
      </p:sp>
      <p:sp>
        <p:nvSpPr>
          <p:cNvPr id="8" name="Rectangle 4"/>
          <p:cNvSpPr>
            <a:spLocks/>
          </p:cNvSpPr>
          <p:nvPr/>
        </p:nvSpPr>
        <p:spPr bwMode="auto">
          <a:xfrm>
            <a:off x="974725" y="2057400"/>
            <a:ext cx="2298700" cy="1270000"/>
          </a:xfrm>
          <a:prstGeom prst="rect">
            <a:avLst/>
          </a:prstGeom>
          <a:gradFill rotWithShape="0">
            <a:gsLst>
              <a:gs pos="0">
                <a:srgbClr val="785584">
                  <a:alpha val="75000"/>
                </a:srgbClr>
              </a:gs>
              <a:gs pos="100000">
                <a:srgbClr val="583957"/>
              </a:gs>
            </a:gsLst>
            <a:lin ang="5400000" scaled="1"/>
          </a:gradFill>
          <a:ln w="9525" cap="flat">
            <a:solidFill>
              <a:srgbClr val="100F0F"/>
            </a:solidFill>
            <a:prstDash val="solid"/>
            <a:miter lim="800000"/>
            <a:headEnd type="none" w="med" len="med"/>
            <a:tailEnd type="none" w="med" len="med"/>
          </a:ln>
        </p:spPr>
        <p:txBody>
          <a:bodyPr lIns="0" tIns="0" rIns="0" bIns="0" anchor="ctr"/>
          <a:lstStyle/>
          <a:p>
            <a:pPr algn="ctr">
              <a:defRPr/>
            </a:pPr>
            <a:r>
              <a:rPr lang="en-US" sz="3200" dirty="0">
                <a:solidFill>
                  <a:srgbClr val="FFFDEA"/>
                </a:solidFill>
                <a:effectLst>
                  <a:outerShdw blurRad="38100" dist="38100" dir="2700000" algn="tl">
                    <a:srgbClr val="000000"/>
                  </a:outerShdw>
                </a:effectLst>
                <a:latin typeface="Franklin Gothic Medium" pitchFamily="-65" charset="0"/>
                <a:ea typeface="Franklin Gothic Medium" pitchFamily="-65" charset="0"/>
                <a:cs typeface="Franklin Gothic Medium" pitchFamily="-65" charset="0"/>
                <a:sym typeface="Franklin Gothic Medium" pitchFamily="-65" charset="0"/>
              </a:rPr>
              <a:t>Internal Attribution</a:t>
            </a:r>
          </a:p>
        </p:txBody>
      </p:sp>
      <p:sp>
        <p:nvSpPr>
          <p:cNvPr id="9" name="Rectangle 5"/>
          <p:cNvSpPr>
            <a:spLocks/>
          </p:cNvSpPr>
          <p:nvPr/>
        </p:nvSpPr>
        <p:spPr bwMode="auto">
          <a:xfrm>
            <a:off x="5775325" y="2057400"/>
            <a:ext cx="2298700" cy="1270000"/>
          </a:xfrm>
          <a:prstGeom prst="rect">
            <a:avLst/>
          </a:prstGeom>
          <a:gradFill rotWithShape="0">
            <a:gsLst>
              <a:gs pos="0">
                <a:srgbClr val="785584">
                  <a:alpha val="75000"/>
                </a:srgbClr>
              </a:gs>
              <a:gs pos="100000">
                <a:srgbClr val="583957"/>
              </a:gs>
            </a:gsLst>
            <a:lin ang="5400000" scaled="1"/>
          </a:gradFill>
          <a:ln w="9525" cap="flat">
            <a:solidFill>
              <a:srgbClr val="100F0F"/>
            </a:solidFill>
            <a:prstDash val="solid"/>
            <a:miter lim="800000"/>
            <a:headEnd type="none" w="med" len="med"/>
            <a:tailEnd type="none" w="med" len="med"/>
          </a:ln>
        </p:spPr>
        <p:txBody>
          <a:bodyPr lIns="0" tIns="0" rIns="0" bIns="0" anchor="ctr"/>
          <a:lstStyle/>
          <a:p>
            <a:pPr algn="ctr">
              <a:defRPr/>
            </a:pPr>
            <a:r>
              <a:rPr lang="en-US" sz="3200" dirty="0">
                <a:solidFill>
                  <a:srgbClr val="FFFDEA"/>
                </a:solidFill>
                <a:effectLst>
                  <a:outerShdw blurRad="38100" dist="38100" dir="2700000" algn="tl">
                    <a:srgbClr val="000000"/>
                  </a:outerShdw>
                </a:effectLst>
                <a:latin typeface="Franklin Gothic Medium" pitchFamily="-65" charset="0"/>
                <a:ea typeface="Franklin Gothic Medium" pitchFamily="-65" charset="0"/>
                <a:cs typeface="Franklin Gothic Medium" pitchFamily="-65" charset="0"/>
                <a:sym typeface="Franklin Gothic Medium" pitchFamily="-65" charset="0"/>
              </a:rPr>
              <a:t>External Attribution</a:t>
            </a:r>
          </a:p>
        </p:txBody>
      </p:sp>
      <p:sp>
        <p:nvSpPr>
          <p:cNvPr id="10" name="Rectangle 6"/>
          <p:cNvSpPr>
            <a:spLocks/>
          </p:cNvSpPr>
          <p:nvPr/>
        </p:nvSpPr>
        <p:spPr bwMode="auto">
          <a:xfrm>
            <a:off x="5292725" y="3573463"/>
            <a:ext cx="2784475" cy="1577975"/>
          </a:xfrm>
          <a:prstGeom prst="rect">
            <a:avLst/>
          </a:prstGeom>
          <a:noFill/>
          <a:ln w="12700" cap="flat">
            <a:noFill/>
            <a:miter lim="800000"/>
            <a:headEnd type="none" w="med" len="med"/>
            <a:tailEnd type="none" w="med" len="med"/>
          </a:ln>
        </p:spPr>
        <p:txBody>
          <a:bodyPr lIns="0" tIns="0" rIns="0" bIns="0" anchor="ctr"/>
          <a:lstStyle/>
          <a:p>
            <a:pPr algn="r">
              <a:spcBef>
                <a:spcPts val="400"/>
              </a:spcBef>
              <a:defRPr/>
            </a:pPr>
            <a:r>
              <a:rPr lang="en-US" sz="2000" dirty="0">
                <a:solidFill>
                  <a:schemeClr val="accent1">
                    <a:lumMod val="25000"/>
                  </a:schemeClr>
                </a:solidFill>
                <a:latin typeface="+mn-lt"/>
                <a:ea typeface="Gill Sans" pitchFamily="-65" charset="0"/>
                <a:cs typeface="Gill Sans" pitchFamily="-65" charset="0"/>
                <a:sym typeface="Gill Sans" pitchFamily="-65" charset="0"/>
              </a:rPr>
              <a:t>Perception that behavior is caused by factors beyond person’s control (situation, fate, etc.)</a:t>
            </a:r>
          </a:p>
        </p:txBody>
      </p:sp>
      <p:sp>
        <p:nvSpPr>
          <p:cNvPr id="51209" name="AutoShape 7"/>
          <p:cNvSpPr>
            <a:spLocks/>
          </p:cNvSpPr>
          <p:nvPr/>
        </p:nvSpPr>
        <p:spPr bwMode="auto">
          <a:xfrm>
            <a:off x="3289300" y="2095500"/>
            <a:ext cx="2438400" cy="1270000"/>
          </a:xfrm>
          <a:prstGeom prst="leftRightArrow">
            <a:avLst>
              <a:gd name="adj1" fmla="val 44870"/>
              <a:gd name="adj2" fmla="val 43449"/>
            </a:avLst>
          </a:prstGeom>
          <a:solidFill>
            <a:srgbClr val="6A6E3E"/>
          </a:solidFill>
          <a:ln w="25400">
            <a:solidFill>
              <a:srgbClr val="6C703F"/>
            </a:solidFill>
            <a:miter lim="800000"/>
            <a:headEnd/>
            <a:tailEnd/>
          </a:ln>
        </p:spPr>
        <p:txBody>
          <a:bodyPr lIns="0" tIns="0" rIns="0" bIns="0"/>
          <a:lstStyle/>
          <a:p>
            <a:pPr algn="ctr"/>
            <a:endParaRPr lang="en-US"/>
          </a:p>
        </p:txBody>
      </p:sp>
    </p:spTree>
    <p:extLst>
      <p:ext uri="{BB962C8B-B14F-4D97-AF65-F5344CB8AC3E}">
        <p14:creationId xmlns:p14="http://schemas.microsoft.com/office/powerpoint/2010/main" val="147988475"/>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23019" y="685800"/>
            <a:ext cx="7589838" cy="1143000"/>
          </a:xfrm>
        </p:spPr>
        <p:txBody>
          <a:bodyPr/>
          <a:lstStyle/>
          <a:p>
            <a:r>
              <a:rPr lang="en-US" smtClean="0"/>
              <a:t>Attribution Rules</a:t>
            </a:r>
          </a:p>
        </p:txBody>
      </p:sp>
      <p:sp>
        <p:nvSpPr>
          <p:cNvPr id="270339" name="Oval 3"/>
          <p:cNvSpPr>
            <a:spLocks noChangeArrowheads="1"/>
          </p:cNvSpPr>
          <p:nvPr/>
        </p:nvSpPr>
        <p:spPr bwMode="auto">
          <a:xfrm>
            <a:off x="3162300" y="5029200"/>
            <a:ext cx="3048000" cy="990600"/>
          </a:xfrm>
          <a:prstGeom prst="ellipse">
            <a:avLst/>
          </a:prstGeom>
          <a:solidFill>
            <a:srgbClr val="222F40"/>
          </a:solidFill>
          <a:ln w="9525">
            <a:solidFill>
              <a:schemeClr val="tx1"/>
            </a:solidFill>
            <a:round/>
            <a:headEnd/>
            <a:tailEnd/>
          </a:ln>
          <a:effectLst/>
        </p:spPr>
        <p:txBody>
          <a:bodyPr wrap="none" anchor="ctr"/>
          <a:lstStyle/>
          <a:p>
            <a:pPr algn="ctr" eaLnBrk="0" hangingPunct="0">
              <a:defRPr/>
            </a:pPr>
            <a:r>
              <a:rPr lang="en-AU" sz="22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External Attribution</a:t>
            </a:r>
          </a:p>
        </p:txBody>
      </p:sp>
      <p:sp>
        <p:nvSpPr>
          <p:cNvPr id="53254" name="Line 5"/>
          <p:cNvSpPr>
            <a:spLocks noChangeShapeType="1"/>
          </p:cNvSpPr>
          <p:nvPr/>
        </p:nvSpPr>
        <p:spPr bwMode="auto">
          <a:xfrm flipV="1">
            <a:off x="2514600" y="2286000"/>
            <a:ext cx="990600" cy="457200"/>
          </a:xfrm>
          <a:prstGeom prst="line">
            <a:avLst/>
          </a:prstGeom>
          <a:noFill/>
          <a:ln w="28575">
            <a:solidFill>
              <a:schemeClr val="tx1"/>
            </a:solidFill>
            <a:round/>
            <a:headEnd type="none" w="sm" len="sm"/>
            <a:tailEnd type="triangle" w="med" len="med"/>
          </a:ln>
        </p:spPr>
        <p:txBody>
          <a:bodyPr wrap="none" anchor="ctr"/>
          <a:lstStyle/>
          <a:p>
            <a:endParaRPr lang="en-US"/>
          </a:p>
        </p:txBody>
      </p:sp>
      <p:sp>
        <p:nvSpPr>
          <p:cNvPr id="53255" name="Line 6"/>
          <p:cNvSpPr>
            <a:spLocks noChangeShapeType="1"/>
          </p:cNvSpPr>
          <p:nvPr/>
        </p:nvSpPr>
        <p:spPr bwMode="auto">
          <a:xfrm>
            <a:off x="2514600" y="4724400"/>
            <a:ext cx="990600" cy="457200"/>
          </a:xfrm>
          <a:prstGeom prst="line">
            <a:avLst/>
          </a:prstGeom>
          <a:noFill/>
          <a:ln w="28575">
            <a:solidFill>
              <a:schemeClr val="tx1"/>
            </a:solidFill>
            <a:round/>
            <a:headEnd type="none" w="sm" len="sm"/>
            <a:tailEnd type="triangle" w="med" len="med"/>
          </a:ln>
        </p:spPr>
        <p:txBody>
          <a:bodyPr wrap="none" anchor="ctr"/>
          <a:lstStyle/>
          <a:p>
            <a:endParaRPr lang="en-US"/>
          </a:p>
        </p:txBody>
      </p:sp>
      <p:sp>
        <p:nvSpPr>
          <p:cNvPr id="270343" name="Rectangle 7"/>
          <p:cNvSpPr>
            <a:spLocks noChangeArrowheads="1"/>
          </p:cNvSpPr>
          <p:nvPr/>
        </p:nvSpPr>
        <p:spPr bwMode="auto">
          <a:xfrm>
            <a:off x="1676400" y="2743200"/>
            <a:ext cx="1828800" cy="1981200"/>
          </a:xfrm>
          <a:prstGeom prst="rect">
            <a:avLst/>
          </a:prstGeom>
          <a:solidFill>
            <a:srgbClr val="A92E01"/>
          </a:solidFill>
          <a:ln w="9525">
            <a:solidFill>
              <a:schemeClr val="tx1"/>
            </a:solidFill>
            <a:miter lim="800000"/>
            <a:headEnd/>
            <a:tailEnd/>
          </a:ln>
          <a:effectLst/>
        </p:spPr>
        <p:txBody>
          <a:bodyPr wrap="none" anchor="ctr"/>
          <a:lstStyle/>
          <a:p>
            <a:pPr algn="ctr" eaLnBrk="0" hangingPunct="0">
              <a:defRPr/>
            </a:pPr>
            <a:r>
              <a:rPr lang="en-AU" sz="18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Frequently</a:t>
            </a:r>
            <a:endParaRPr lang="en-AU" sz="18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endParaRPr lang="en-AU" sz="19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r>
              <a:rPr lang="en-AU" sz="2000" b="1">
                <a:solidFill>
                  <a:srgbClr val="FFF4C8"/>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Consistency</a:t>
            </a:r>
            <a:endParaRPr lang="en-AU" sz="2000" b="1">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endParaRPr lang="en-AU" sz="19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r>
              <a:rPr lang="en-AU" sz="18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Seldom</a:t>
            </a:r>
            <a:endParaRPr lang="en-AU" sz="18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p:txBody>
      </p:sp>
      <p:sp>
        <p:nvSpPr>
          <p:cNvPr id="270344" name="Oval 8"/>
          <p:cNvSpPr>
            <a:spLocks noChangeArrowheads="1"/>
          </p:cNvSpPr>
          <p:nvPr/>
        </p:nvSpPr>
        <p:spPr bwMode="auto">
          <a:xfrm>
            <a:off x="3162300" y="1447800"/>
            <a:ext cx="3048000" cy="990600"/>
          </a:xfrm>
          <a:prstGeom prst="ellipse">
            <a:avLst/>
          </a:prstGeom>
          <a:solidFill>
            <a:srgbClr val="222F40"/>
          </a:solidFill>
          <a:ln w="9525">
            <a:solidFill>
              <a:schemeClr val="tx1"/>
            </a:solidFill>
            <a:round/>
            <a:headEnd/>
            <a:tailEnd/>
          </a:ln>
          <a:effectLst/>
        </p:spPr>
        <p:txBody>
          <a:bodyPr wrap="none" anchor="ctr"/>
          <a:lstStyle/>
          <a:p>
            <a:pPr algn="ctr" eaLnBrk="0" hangingPunct="0">
              <a:defRPr/>
            </a:pPr>
            <a:r>
              <a:rPr lang="en-AU" sz="22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Internal Attribution</a:t>
            </a:r>
            <a:endParaRPr lang="en-AU" sz="2200">
              <a:solidFill>
                <a:schemeClr val="bg1"/>
              </a:solidFill>
              <a:latin typeface="Arial" pitchFamily="-65" charset="0"/>
              <a:ea typeface="ヒラギノ角ゴ Pro W3" pitchFamily="-65" charset="-128"/>
              <a:cs typeface="ヒラギノ角ゴ Pro W3" pitchFamily="-65" charset="-128"/>
            </a:endParaRPr>
          </a:p>
        </p:txBody>
      </p:sp>
      <p:sp>
        <p:nvSpPr>
          <p:cNvPr id="53258" name="Line 11"/>
          <p:cNvSpPr>
            <a:spLocks noChangeShapeType="1"/>
          </p:cNvSpPr>
          <p:nvPr/>
        </p:nvSpPr>
        <p:spPr bwMode="auto">
          <a:xfrm flipH="1">
            <a:off x="4724400" y="4724400"/>
            <a:ext cx="0" cy="304800"/>
          </a:xfrm>
          <a:prstGeom prst="line">
            <a:avLst/>
          </a:prstGeom>
          <a:noFill/>
          <a:ln w="28575">
            <a:solidFill>
              <a:schemeClr val="tx1"/>
            </a:solidFill>
            <a:round/>
            <a:headEnd type="none" w="sm" len="sm"/>
            <a:tailEnd type="triangle" w="med" len="med"/>
          </a:ln>
        </p:spPr>
        <p:txBody>
          <a:bodyPr wrap="none" anchor="ctr"/>
          <a:lstStyle/>
          <a:p>
            <a:endParaRPr lang="en-US"/>
          </a:p>
        </p:txBody>
      </p:sp>
      <p:sp>
        <p:nvSpPr>
          <p:cNvPr id="270348" name="Rectangle 12"/>
          <p:cNvSpPr>
            <a:spLocks noChangeArrowheads="1"/>
          </p:cNvSpPr>
          <p:nvPr/>
        </p:nvSpPr>
        <p:spPr bwMode="auto">
          <a:xfrm>
            <a:off x="3771900" y="2743200"/>
            <a:ext cx="1828800" cy="1981200"/>
          </a:xfrm>
          <a:prstGeom prst="rect">
            <a:avLst/>
          </a:prstGeom>
          <a:solidFill>
            <a:srgbClr val="A92E01"/>
          </a:solidFill>
          <a:ln w="9525">
            <a:solidFill>
              <a:schemeClr val="tx1"/>
            </a:solidFill>
            <a:miter lim="800000"/>
            <a:headEnd/>
            <a:tailEnd/>
          </a:ln>
          <a:effectLst/>
        </p:spPr>
        <p:txBody>
          <a:bodyPr wrap="none" anchor="ctr"/>
          <a:lstStyle/>
          <a:p>
            <a:pPr algn="ctr" eaLnBrk="0" hangingPunct="0">
              <a:defRPr/>
            </a:pPr>
            <a:r>
              <a:rPr lang="en-AU" sz="18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Frequently</a:t>
            </a:r>
            <a:endParaRPr lang="en-AU" sz="18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endParaRPr lang="en-AU" sz="1900" b="1">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r>
              <a:rPr lang="en-AU" sz="1900" b="1">
                <a:solidFill>
                  <a:srgbClr val="FFF4C8"/>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Distinctiveness</a:t>
            </a:r>
            <a:endParaRPr lang="en-AU" sz="18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endParaRPr lang="en-AU" sz="18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r>
              <a:rPr lang="en-AU" sz="18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Seldom</a:t>
            </a:r>
            <a:endParaRPr lang="en-AU" sz="18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p:txBody>
      </p:sp>
      <p:sp>
        <p:nvSpPr>
          <p:cNvPr id="53260" name="Line 14"/>
          <p:cNvSpPr>
            <a:spLocks noChangeShapeType="1"/>
          </p:cNvSpPr>
          <p:nvPr/>
        </p:nvSpPr>
        <p:spPr bwMode="auto">
          <a:xfrm flipH="1" flipV="1">
            <a:off x="5791200" y="2286000"/>
            <a:ext cx="990600" cy="457200"/>
          </a:xfrm>
          <a:prstGeom prst="line">
            <a:avLst/>
          </a:prstGeom>
          <a:noFill/>
          <a:ln w="28575">
            <a:solidFill>
              <a:schemeClr val="tx1"/>
            </a:solidFill>
            <a:round/>
            <a:headEnd type="none" w="sm" len="sm"/>
            <a:tailEnd type="triangle" w="med" len="med"/>
          </a:ln>
        </p:spPr>
        <p:txBody>
          <a:bodyPr wrap="none" anchor="ctr"/>
          <a:lstStyle/>
          <a:p>
            <a:endParaRPr lang="en-US"/>
          </a:p>
        </p:txBody>
      </p:sp>
      <p:sp>
        <p:nvSpPr>
          <p:cNvPr id="53261" name="Line 15"/>
          <p:cNvSpPr>
            <a:spLocks noChangeShapeType="1"/>
          </p:cNvSpPr>
          <p:nvPr/>
        </p:nvSpPr>
        <p:spPr bwMode="auto">
          <a:xfrm flipH="1">
            <a:off x="5791200" y="4724400"/>
            <a:ext cx="990600" cy="457200"/>
          </a:xfrm>
          <a:prstGeom prst="line">
            <a:avLst/>
          </a:prstGeom>
          <a:noFill/>
          <a:ln w="28575">
            <a:solidFill>
              <a:schemeClr val="tx1"/>
            </a:solidFill>
            <a:round/>
            <a:headEnd type="none" w="sm" len="sm"/>
            <a:tailEnd type="triangle" w="med" len="med"/>
          </a:ln>
        </p:spPr>
        <p:txBody>
          <a:bodyPr wrap="none" anchor="ctr"/>
          <a:lstStyle/>
          <a:p>
            <a:endParaRPr lang="en-US"/>
          </a:p>
        </p:txBody>
      </p:sp>
      <p:sp>
        <p:nvSpPr>
          <p:cNvPr id="270352" name="Rectangle 16"/>
          <p:cNvSpPr>
            <a:spLocks noChangeArrowheads="1"/>
          </p:cNvSpPr>
          <p:nvPr/>
        </p:nvSpPr>
        <p:spPr bwMode="auto">
          <a:xfrm>
            <a:off x="5867400" y="2743200"/>
            <a:ext cx="1828800" cy="1981200"/>
          </a:xfrm>
          <a:prstGeom prst="rect">
            <a:avLst/>
          </a:prstGeom>
          <a:solidFill>
            <a:srgbClr val="A92E01"/>
          </a:solidFill>
          <a:ln w="9525">
            <a:solidFill>
              <a:schemeClr val="tx1"/>
            </a:solidFill>
            <a:miter lim="800000"/>
            <a:headEnd/>
            <a:tailEnd/>
          </a:ln>
          <a:effectLst/>
        </p:spPr>
        <p:txBody>
          <a:bodyPr wrap="none" anchor="ctr"/>
          <a:lstStyle/>
          <a:p>
            <a:pPr algn="ctr" eaLnBrk="0" hangingPunct="0">
              <a:defRPr/>
            </a:pPr>
            <a:r>
              <a:rPr lang="en-AU" sz="18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Seldom</a:t>
            </a:r>
            <a:endParaRPr lang="en-AU" sz="18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endParaRPr lang="en-AU" sz="19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r>
              <a:rPr lang="en-AU" sz="1900" b="1">
                <a:solidFill>
                  <a:srgbClr val="FFF4C8"/>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Consensus</a:t>
            </a:r>
            <a:endParaRPr lang="en-AU" sz="2000" b="1">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endParaRPr lang="en-AU" sz="19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a:p>
            <a:pPr algn="ctr" eaLnBrk="0" hangingPunct="0">
              <a:defRPr/>
            </a:pPr>
            <a:r>
              <a:rPr lang="en-AU" sz="180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rPr>
              <a:t>Frequently</a:t>
            </a:r>
            <a:endParaRPr lang="en-AU" sz="1800">
              <a:solidFill>
                <a:srgbClr val="FCFEB9"/>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p:txBody>
      </p:sp>
      <p:sp>
        <p:nvSpPr>
          <p:cNvPr id="53263" name="Line 17"/>
          <p:cNvSpPr>
            <a:spLocks noChangeShapeType="1"/>
          </p:cNvSpPr>
          <p:nvPr/>
        </p:nvSpPr>
        <p:spPr bwMode="auto">
          <a:xfrm flipH="1" flipV="1">
            <a:off x="4724400" y="2438400"/>
            <a:ext cx="0" cy="304800"/>
          </a:xfrm>
          <a:prstGeom prst="line">
            <a:avLst/>
          </a:prstGeom>
          <a:noFill/>
          <a:ln w="28575">
            <a:solidFill>
              <a:schemeClr val="tx1"/>
            </a:solidFill>
            <a:round/>
            <a:headEnd type="none" w="sm" len="sm"/>
            <a:tailEnd type="triangle" w="med" len="med"/>
          </a:ln>
        </p:spPr>
        <p:txBody>
          <a:bodyPr wrap="none" anchor="ctr"/>
          <a:lstStyle/>
          <a:p>
            <a:endParaRPr lang="en-US"/>
          </a:p>
        </p:txBody>
      </p:sp>
    </p:spTree>
    <p:extLst>
      <p:ext uri="{BB962C8B-B14F-4D97-AF65-F5344CB8AC3E}">
        <p14:creationId xmlns:p14="http://schemas.microsoft.com/office/powerpoint/2010/main" val="1443496103"/>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Case of the Late Student</a:t>
            </a:r>
            <a:r>
              <a:rPr lang="is-IS" dirty="0" smtClean="0"/>
              <a:t>…</a:t>
            </a:r>
            <a:endParaRPr lang="en-US" dirty="0"/>
          </a:p>
        </p:txBody>
      </p:sp>
      <p:sp>
        <p:nvSpPr>
          <p:cNvPr id="4" name="Slide Number Placeholder 3"/>
          <p:cNvSpPr>
            <a:spLocks noGrp="1"/>
          </p:cNvSpPr>
          <p:nvPr>
            <p:ph type="sldNum" sz="quarter" idx="12"/>
          </p:nvPr>
        </p:nvSpPr>
        <p:spPr/>
        <p:txBody>
          <a:bodyPr/>
          <a:lstStyle/>
          <a:p>
            <a:fld id="{9B8EB404-347B-4AE8-B6C9-383F71ABEF03}" type="slidenum">
              <a:rPr lang="en-US" smtClean="0"/>
              <a:t>17</a:t>
            </a:fld>
            <a:endParaRPr lang="en-US" dirty="0"/>
          </a:p>
        </p:txBody>
      </p:sp>
    </p:spTree>
    <p:extLst>
      <p:ext uri="{BB962C8B-B14F-4D97-AF65-F5344CB8AC3E}">
        <p14:creationId xmlns:p14="http://schemas.microsoft.com/office/powerpoint/2010/main" val="10272218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ChangeArrowheads="1"/>
          </p:cNvSpPr>
          <p:nvPr/>
        </p:nvSpPr>
        <p:spPr bwMode="auto">
          <a:xfrm>
            <a:off x="765175" y="3844925"/>
            <a:ext cx="7527925" cy="1681163"/>
          </a:xfrm>
          <a:prstGeom prst="rect">
            <a:avLst/>
          </a:prstGeom>
          <a:noFill/>
          <a:ln w="25400">
            <a:noFill/>
            <a:miter lim="800000"/>
            <a:headEnd/>
            <a:tailEnd/>
          </a:ln>
        </p:spPr>
        <p:txBody>
          <a:bodyPr wrap="none" anchor="ctr"/>
          <a:lstStyle/>
          <a:p>
            <a:pPr algn="ctr"/>
            <a:endParaRPr lang="en-US"/>
          </a:p>
        </p:txBody>
      </p:sp>
      <p:sp>
        <p:nvSpPr>
          <p:cNvPr id="55298" name="Rectangle 3"/>
          <p:cNvSpPr>
            <a:spLocks noGrp="1" noChangeArrowheads="1"/>
          </p:cNvSpPr>
          <p:nvPr>
            <p:ph type="title"/>
          </p:nvPr>
        </p:nvSpPr>
        <p:spPr>
          <a:xfrm>
            <a:off x="414337" y="872067"/>
            <a:ext cx="8229600" cy="1143000"/>
          </a:xfrm>
        </p:spPr>
        <p:txBody>
          <a:bodyPr/>
          <a:lstStyle/>
          <a:p>
            <a:r>
              <a:rPr lang="en-US" smtClean="0"/>
              <a:t>Attribution Errors</a:t>
            </a:r>
          </a:p>
        </p:txBody>
      </p:sp>
      <p:sp>
        <p:nvSpPr>
          <p:cNvPr id="272388" name="Rectangle 4"/>
          <p:cNvSpPr>
            <a:spLocks noGrp="1" noChangeArrowheads="1"/>
          </p:cNvSpPr>
          <p:nvPr>
            <p:ph idx="1"/>
          </p:nvPr>
        </p:nvSpPr>
        <p:spPr>
          <a:xfrm>
            <a:off x="304800" y="1981200"/>
            <a:ext cx="8208963" cy="4713288"/>
          </a:xfrm>
        </p:spPr>
        <p:txBody>
          <a:bodyPr/>
          <a:lstStyle/>
          <a:p>
            <a:r>
              <a:rPr lang="en-US" dirty="0" smtClean="0"/>
              <a:t>Fundamental Attribution Error</a:t>
            </a:r>
          </a:p>
          <a:p>
            <a:pPr lvl="1">
              <a:spcAft>
                <a:spcPts val="1800"/>
              </a:spcAft>
            </a:pPr>
            <a:r>
              <a:rPr lang="en-US" dirty="0" smtClean="0"/>
              <a:t>attributing own actions to internal and external factors and others’ actions to internal factors</a:t>
            </a:r>
          </a:p>
          <a:p>
            <a:r>
              <a:rPr lang="en-US" dirty="0" smtClean="0"/>
              <a:t>Self-Serving Bias</a:t>
            </a:r>
          </a:p>
          <a:p>
            <a:pPr lvl="1"/>
            <a:r>
              <a:rPr lang="en-US" dirty="0" smtClean="0"/>
              <a:t>attributing our successes to internal factors and our failures to external factors</a:t>
            </a:r>
          </a:p>
        </p:txBody>
      </p:sp>
    </p:spTree>
    <p:extLst>
      <p:ext uri="{BB962C8B-B14F-4D97-AF65-F5344CB8AC3E}">
        <p14:creationId xmlns:p14="http://schemas.microsoft.com/office/powerpoint/2010/main" val="124962089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1000"/>
                                  </p:stCondLst>
                                  <p:childTnLst>
                                    <p:set>
                                      <p:cBhvr>
                                        <p:cTn id="6" dur="1" fill="hold">
                                          <p:stCondLst>
                                            <p:cond delay="0"/>
                                          </p:stCondLst>
                                        </p:cTn>
                                        <p:tgtEl>
                                          <p:spTgt spid="272388">
                                            <p:txEl>
                                              <p:pRg st="0" end="0"/>
                                            </p:txEl>
                                          </p:spTgt>
                                        </p:tgtEl>
                                        <p:attrNameLst>
                                          <p:attrName>style.visibility</p:attrName>
                                        </p:attrNameLst>
                                      </p:cBhvr>
                                      <p:to>
                                        <p:strVal val="visible"/>
                                      </p:to>
                                    </p:set>
                                    <p:anim calcmode="lin" valueType="num">
                                      <p:cBhvr additive="base">
                                        <p:cTn id="7" dur="500" fill="hold"/>
                                        <p:tgtEl>
                                          <p:spTgt spid="27238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72388">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272388">
                                            <p:txEl>
                                              <p:pRg st="1" end="1"/>
                                            </p:txEl>
                                          </p:spTgt>
                                        </p:tgtEl>
                                        <p:attrNameLst>
                                          <p:attrName>style.visibility</p:attrName>
                                        </p:attrNameLst>
                                      </p:cBhvr>
                                      <p:to>
                                        <p:strVal val="visible"/>
                                      </p:to>
                                    </p:set>
                                    <p:anim calcmode="lin" valueType="num">
                                      <p:cBhvr additive="base">
                                        <p:cTn id="11" dur="500" fill="hold"/>
                                        <p:tgtEl>
                                          <p:spTgt spid="272388">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72388">
                                            <p:txEl>
                                              <p:pRg st="1" end="1"/>
                                            </p:txEl>
                                          </p:spTgt>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1000"/>
                                  </p:stCondLst>
                                  <p:childTnLst>
                                    <p:set>
                                      <p:cBhvr>
                                        <p:cTn id="15" dur="1" fill="hold">
                                          <p:stCondLst>
                                            <p:cond delay="0"/>
                                          </p:stCondLst>
                                        </p:cTn>
                                        <p:tgtEl>
                                          <p:spTgt spid="272388">
                                            <p:txEl>
                                              <p:pRg st="2" end="2"/>
                                            </p:txEl>
                                          </p:spTgt>
                                        </p:tgtEl>
                                        <p:attrNameLst>
                                          <p:attrName>style.visibility</p:attrName>
                                        </p:attrNameLst>
                                      </p:cBhvr>
                                      <p:to>
                                        <p:strVal val="visible"/>
                                      </p:to>
                                    </p:set>
                                    <p:anim calcmode="lin" valueType="num">
                                      <p:cBhvr additive="base">
                                        <p:cTn id="16" dur="500" fill="hold"/>
                                        <p:tgtEl>
                                          <p:spTgt spid="272388">
                                            <p:txEl>
                                              <p:pRg st="2" end="2"/>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72388">
                                            <p:txEl>
                                              <p:pRg st="2" end="2"/>
                                            </p:tx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272388">
                                            <p:txEl>
                                              <p:pRg st="3" end="3"/>
                                            </p:txEl>
                                          </p:spTgt>
                                        </p:tgtEl>
                                        <p:attrNameLst>
                                          <p:attrName>style.visibility</p:attrName>
                                        </p:attrNameLst>
                                      </p:cBhvr>
                                      <p:to>
                                        <p:strVal val="visible"/>
                                      </p:to>
                                    </p:set>
                                    <p:anim calcmode="lin" valueType="num">
                                      <p:cBhvr additive="base">
                                        <p:cTn id="20" dur="500" fill="hold"/>
                                        <p:tgtEl>
                                          <p:spTgt spid="272388">
                                            <p:txEl>
                                              <p:pRg st="3" end="3"/>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27238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8" grpId="0" build="p" autoUpdateAnimBg="0" advAuto="100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53868"/>
            <a:ext cx="8153401"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3"/>
          </p:nvPr>
        </p:nvSpPr>
        <p:spPr/>
        <p:txBody>
          <a:bodyPr/>
          <a:lstStyle/>
          <a:p>
            <a:r>
              <a:rPr lang="en-US" dirty="0"/>
              <a:t>Decision Making in </a:t>
            </a:r>
            <a:r>
              <a:rPr lang="en-US" dirty="0" smtClean="0"/>
              <a:t>Reality</a:t>
            </a:r>
            <a:endParaRPr lang="en-US" dirty="0"/>
          </a:p>
        </p:txBody>
      </p:sp>
      <p:sp>
        <p:nvSpPr>
          <p:cNvPr id="2" name="Title 1"/>
          <p:cNvSpPr>
            <a:spLocks noGrp="1"/>
          </p:cNvSpPr>
          <p:nvPr>
            <p:ph type="title"/>
          </p:nvPr>
        </p:nvSpPr>
        <p:spPr/>
        <p:txBody>
          <a:bodyPr/>
          <a:lstStyle/>
          <a:p>
            <a:r>
              <a:rPr lang="en-US" smtClean="0"/>
              <a:t>Biases and Errors</a:t>
            </a:r>
            <a:endParaRPr lang="en-US" dirty="0"/>
          </a:p>
        </p:txBody>
      </p:sp>
      <p:sp>
        <p:nvSpPr>
          <p:cNvPr id="6" name="Content Placeholder 5"/>
          <p:cNvSpPr>
            <a:spLocks noGrp="1"/>
          </p:cNvSpPr>
          <p:nvPr>
            <p:ph type="body" idx="1"/>
          </p:nvPr>
        </p:nvSpPr>
        <p:spPr>
          <a:xfrm>
            <a:off x="76200" y="2268119"/>
            <a:ext cx="2476959" cy="685799"/>
          </a:xfrm>
        </p:spPr>
        <p:txBody>
          <a:bodyPr>
            <a:noAutofit/>
          </a:bodyPr>
          <a:lstStyle/>
          <a:p>
            <a:pPr marL="0" indent="0" algn="ctr">
              <a:buNone/>
            </a:pPr>
            <a:r>
              <a:rPr lang="en-US" sz="2000" dirty="0">
                <a:solidFill>
                  <a:schemeClr val="accent6">
                    <a:lumMod val="75000"/>
                  </a:schemeClr>
                </a:solidFill>
              </a:rPr>
              <a:t>F</a:t>
            </a:r>
            <a:r>
              <a:rPr lang="en-US" sz="2000" dirty="0" smtClean="0">
                <a:solidFill>
                  <a:schemeClr val="accent6">
                    <a:lumMod val="75000"/>
                  </a:schemeClr>
                </a:solidFill>
              </a:rPr>
              <a:t>igure 8.4: Escalation of Commitment Effect</a:t>
            </a:r>
            <a:endParaRPr lang="en-US" sz="2000" dirty="0">
              <a:solidFill>
                <a:schemeClr val="accent6">
                  <a:lumMod val="75000"/>
                </a:schemeClr>
              </a:solidFill>
            </a:endParaRPr>
          </a:p>
          <a:p>
            <a:pPr algn="ctr"/>
            <a:endParaRPr lang="en-US" sz="2000" dirty="0">
              <a:solidFill>
                <a:schemeClr val="accent6">
                  <a:lumMod val="75000"/>
                </a:schemeClr>
              </a:solidFill>
            </a:endParaRPr>
          </a:p>
        </p:txBody>
      </p:sp>
      <p:sp>
        <p:nvSpPr>
          <p:cNvPr id="5" name="Slide Number Placeholder 4"/>
          <p:cNvSpPr>
            <a:spLocks noGrp="1"/>
          </p:cNvSpPr>
          <p:nvPr>
            <p:ph type="sldNum" sz="quarter" idx="12"/>
          </p:nvPr>
        </p:nvSpPr>
        <p:spPr/>
        <p:txBody>
          <a:bodyPr/>
          <a:lstStyle/>
          <a:p>
            <a:fld id="{029933C7-710B-4AE7-A526-1F82FA9981B1}" type="slidenum">
              <a:rPr lang="en-US" smtClean="0"/>
              <a:pPr/>
              <a:t>19</a:t>
            </a:fld>
            <a:endParaRPr lang="en-US" dirty="0"/>
          </a:p>
        </p:txBody>
      </p:sp>
    </p:spTree>
    <p:extLst>
      <p:ext uri="{BB962C8B-B14F-4D97-AF65-F5344CB8AC3E}">
        <p14:creationId xmlns:p14="http://schemas.microsoft.com/office/powerpoint/2010/main" val="587016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04800" y="685800"/>
            <a:ext cx="8229600" cy="1143000"/>
          </a:xfrm>
        </p:spPr>
        <p:txBody>
          <a:bodyPr rtlCol="0">
            <a:normAutofit fontScale="90000"/>
          </a:bodyPr>
          <a:lstStyle/>
          <a:p>
            <a:pPr fontAlgn="auto">
              <a:spcAft>
                <a:spcPts val="0"/>
              </a:spcAft>
              <a:defRPr/>
            </a:pPr>
            <a:r>
              <a:rPr lang="en-US" dirty="0" smtClean="0"/>
              <a:t>Strategies to Improve Perceptions</a:t>
            </a:r>
          </a:p>
        </p:txBody>
      </p:sp>
      <p:sp>
        <p:nvSpPr>
          <p:cNvPr id="266243" name="Rectangle 3"/>
          <p:cNvSpPr>
            <a:spLocks noGrp="1" noChangeArrowheads="1"/>
          </p:cNvSpPr>
          <p:nvPr>
            <p:ph idx="1"/>
          </p:nvPr>
        </p:nvSpPr>
        <p:spPr>
          <a:xfrm>
            <a:off x="304800" y="1600200"/>
            <a:ext cx="8208963" cy="4713288"/>
          </a:xfrm>
        </p:spPr>
        <p:txBody>
          <a:bodyPr/>
          <a:lstStyle/>
          <a:p>
            <a:pPr marL="442913" indent="-407988">
              <a:spcAft>
                <a:spcPts val="1200"/>
              </a:spcAft>
              <a:buFont typeface="Century Gothic" pitchFamily="34" charset="0"/>
              <a:buAutoNum type="arabicPeriod"/>
            </a:pPr>
            <a:r>
              <a:rPr lang="en-US" dirty="0" smtClean="0"/>
              <a:t>Awareness of perceptual biases</a:t>
            </a:r>
          </a:p>
          <a:p>
            <a:pPr marL="442913" indent="-407988">
              <a:buFont typeface="Century Gothic" pitchFamily="34" charset="0"/>
              <a:buAutoNum type="arabicPeriod"/>
            </a:pPr>
            <a:r>
              <a:rPr lang="en-US" dirty="0" smtClean="0"/>
              <a:t>Improving self-awareness</a:t>
            </a:r>
          </a:p>
          <a:p>
            <a:pPr marL="442913" indent="-407988">
              <a:buFont typeface="Century Gothic" pitchFamily="34" charset="0"/>
              <a:buAutoNum type="arabicPeriod"/>
            </a:pPr>
            <a:r>
              <a:rPr lang="en-US" dirty="0" smtClean="0"/>
              <a:t>Meaningful interaction</a:t>
            </a:r>
          </a:p>
          <a:p>
            <a:pPr lvl="1"/>
            <a:r>
              <a:rPr lang="en-US" dirty="0" smtClean="0"/>
              <a:t>Close, frequent interaction toward a shared goal</a:t>
            </a:r>
          </a:p>
          <a:p>
            <a:pPr lvl="1"/>
            <a:r>
              <a:rPr lang="en-US" dirty="0" smtClean="0"/>
              <a:t>Equal status </a:t>
            </a:r>
          </a:p>
          <a:p>
            <a:pPr lvl="1"/>
            <a:r>
              <a:rPr lang="en-US" dirty="0" smtClean="0"/>
              <a:t>Engaged in a meaningful task</a:t>
            </a:r>
          </a:p>
        </p:txBody>
      </p:sp>
    </p:spTree>
    <p:extLst>
      <p:ext uri="{BB962C8B-B14F-4D97-AF65-F5344CB8AC3E}">
        <p14:creationId xmlns:p14="http://schemas.microsoft.com/office/powerpoint/2010/main" val="5997398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4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4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4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24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62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Week</a:t>
            </a:r>
            <a:endParaRPr lang="en-US" dirty="0"/>
          </a:p>
        </p:txBody>
      </p:sp>
      <p:sp>
        <p:nvSpPr>
          <p:cNvPr id="3" name="Content Placeholder 2"/>
          <p:cNvSpPr>
            <a:spLocks noGrp="1"/>
          </p:cNvSpPr>
          <p:nvPr>
            <p:ph idx="1"/>
          </p:nvPr>
        </p:nvSpPr>
        <p:spPr/>
        <p:txBody>
          <a:bodyPr/>
          <a:lstStyle/>
          <a:p>
            <a:r>
              <a:rPr lang="en-US" dirty="0" smtClean="0"/>
              <a:t>Chapter reading &amp; supplementary reading on </a:t>
            </a:r>
            <a:r>
              <a:rPr lang="en-US" dirty="0" smtClean="0"/>
              <a:t>Blackboard</a:t>
            </a:r>
            <a:endParaRPr lang="en-US" dirty="0" smtClean="0"/>
          </a:p>
        </p:txBody>
      </p:sp>
      <p:sp>
        <p:nvSpPr>
          <p:cNvPr id="4" name="Slide Number Placeholder 3"/>
          <p:cNvSpPr>
            <a:spLocks noGrp="1"/>
          </p:cNvSpPr>
          <p:nvPr>
            <p:ph type="sldNum" sz="quarter" idx="10"/>
          </p:nvPr>
        </p:nvSpPr>
        <p:spPr/>
        <p:txBody>
          <a:bodyPr/>
          <a:lstStyle/>
          <a:p>
            <a:pPr>
              <a:defRPr/>
            </a:pPr>
            <a:fld id="{20AF12D2-832E-4302-8285-5DF37ACB6E90}" type="slidenum">
              <a:rPr lang="en-US" smtClean="0"/>
              <a:pPr>
                <a:defRPr/>
              </a:pPr>
              <a:t>21</a:t>
            </a:fld>
            <a:endParaRPr lang="en-US" dirty="0"/>
          </a:p>
        </p:txBody>
      </p:sp>
    </p:spTree>
    <p:extLst>
      <p:ext uri="{BB962C8B-B14F-4D97-AF65-F5344CB8AC3E}">
        <p14:creationId xmlns:p14="http://schemas.microsoft.com/office/powerpoint/2010/main" val="1945615668"/>
      </p:ext>
    </p:extLst>
  </p:cSld>
  <p:clrMapOvr>
    <a:masterClrMapping/>
  </p:clrMapOvr>
  <p:transition spd="med">
    <p:dissolve/>
  </p:transition>
  <p:timing>
    <p:tnLst>
      <p:par>
        <p:cTn id="1" dur="indefinite" restart="never" nodeType="tmRoot"/>
      </p:par>
    </p:tnLst>
  </p:timing>
</p:sld>
</file>

<file path=ppt/theme/theme1.xml><?xml version="1.0" encoding="utf-8"?>
<a:theme xmlns:a="http://schemas.openxmlformats.org/drawingml/2006/main" name="Neck O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Neck OB Theme</Template>
  <TotalTime>585</TotalTime>
  <Words>1639</Words>
  <Application>Microsoft Macintosh PowerPoint</Application>
  <PresentationFormat>On-screen Show (4:3)</PresentationFormat>
  <Paragraphs>149</Paragraphs>
  <Slides>21</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Arial Narrow</vt:lpstr>
      <vt:lpstr>Calibri</vt:lpstr>
      <vt:lpstr>Century Gothic</vt:lpstr>
      <vt:lpstr>Franklin Gothic Medium</vt:lpstr>
      <vt:lpstr>Gill Sans</vt:lpstr>
      <vt:lpstr>ＭＳ Ｐゴシック</vt:lpstr>
      <vt:lpstr>Tahoma</vt:lpstr>
      <vt:lpstr>ヒラギノ角ゴ Pro W3</vt:lpstr>
      <vt:lpstr>Neck OB Theme</vt:lpstr>
      <vt:lpstr>PowerPoint Presentation</vt:lpstr>
      <vt:lpstr>PowerPoint Presentation</vt:lpstr>
      <vt:lpstr>Perception: Interpreting Our Environment</vt:lpstr>
      <vt:lpstr>Perception</vt:lpstr>
      <vt:lpstr>Components of the Selection Process</vt:lpstr>
      <vt:lpstr>The Perceiver</vt:lpstr>
      <vt:lpstr>Why Is Perception Important?</vt:lpstr>
      <vt:lpstr>Stereotyping</vt:lpstr>
      <vt:lpstr>Perceptual Effects</vt:lpstr>
      <vt:lpstr>Additional Biases and Errors</vt:lpstr>
      <vt:lpstr>PowerPoint Presentation</vt:lpstr>
      <vt:lpstr>Perceptual Effects</vt:lpstr>
      <vt:lpstr>Videos Examples</vt:lpstr>
      <vt:lpstr>Common Attribution Errors</vt:lpstr>
      <vt:lpstr>Attribution Process</vt:lpstr>
      <vt:lpstr>Attribution Rules</vt:lpstr>
      <vt:lpstr>The Case of the Late Student…</vt:lpstr>
      <vt:lpstr>Attribution Errors</vt:lpstr>
      <vt:lpstr>Biases and Errors</vt:lpstr>
      <vt:lpstr>Strategies to Improve Perceptions</vt:lpstr>
      <vt:lpstr>Next Week</vt:lpstr>
    </vt:vector>
  </TitlesOfParts>
  <Company>Sage Publications</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Perceptions and Learning</dc:title>
  <dc:creator>Bierach, Katie</dc:creator>
  <cp:lastModifiedBy>Microsoft Office User</cp:lastModifiedBy>
  <cp:revision>86</cp:revision>
  <dcterms:created xsi:type="dcterms:W3CDTF">2015-08-27T05:45:58Z</dcterms:created>
  <dcterms:modified xsi:type="dcterms:W3CDTF">2018-10-10T20:34:52Z</dcterms:modified>
</cp:coreProperties>
</file>